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3" r:id="rId3"/>
    <p:sldId id="268" r:id="rId4"/>
    <p:sldId id="270" r:id="rId5"/>
    <p:sldId id="262" r:id="rId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D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671" autoAdjust="0"/>
  </p:normalViewPr>
  <p:slideViewPr>
    <p:cSldViewPr>
      <p:cViewPr varScale="1">
        <p:scale>
          <a:sx n="70" d="100"/>
          <a:sy n="70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1484784"/>
            <a:ext cx="3312368" cy="1143000"/>
          </a:xfrm>
        </p:spPr>
        <p:txBody>
          <a:bodyPr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0284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8640"/>
            <a:ext cx="9144000" cy="6921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Título</a:t>
            </a:r>
            <a:r>
              <a:rPr lang="en-US" dirty="0" smtClean="0"/>
              <a:t> de la </a:t>
            </a:r>
            <a:r>
              <a:rPr lang="en-US" dirty="0" err="1" smtClean="0"/>
              <a:t>diapositiva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7463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04248" y="6309320"/>
            <a:ext cx="2133600" cy="365125"/>
          </a:xfrm>
        </p:spPr>
        <p:txBody>
          <a:bodyPr/>
          <a:lstStyle>
            <a:lvl1pPr algn="r">
              <a:defRPr sz="1400" b="1" baseline="0">
                <a:solidFill>
                  <a:srgbClr val="43DBEB"/>
                </a:solidFill>
              </a:defRPr>
            </a:lvl1pPr>
          </a:lstStyle>
          <a:p>
            <a:fld id="{C0AC9EF9-8BCA-4DBD-BE49-BF33BF7B83EC}" type="datetimeFigureOut">
              <a:rPr lang="es-CO" smtClean="0"/>
              <a:pPr/>
              <a:t>11/09/2016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640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C9EF9-8BCA-4DBD-BE49-BF33BF7B83EC}" type="datetimeFigureOut">
              <a:rPr lang="es-CO" smtClean="0"/>
              <a:t>11/09/2016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9AAB-426E-46F1-95A3-A669CDD7F8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852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emf"/><Relationship Id="rId18" Type="http://schemas.openxmlformats.org/officeDocument/2006/relationships/image" Target="../media/image16.jpeg"/><Relationship Id="rId26" Type="http://schemas.openxmlformats.org/officeDocument/2006/relationships/image" Target="../media/image21.jpg"/><Relationship Id="rId39" Type="http://schemas.openxmlformats.org/officeDocument/2006/relationships/image" Target="../media/image34.png"/><Relationship Id="rId21" Type="http://schemas.openxmlformats.org/officeDocument/2006/relationships/image" Target="../media/image19.jpg"/><Relationship Id="rId34" Type="http://schemas.openxmlformats.org/officeDocument/2006/relationships/image" Target="../media/image29.jpg"/><Relationship Id="rId42" Type="http://schemas.openxmlformats.org/officeDocument/2006/relationships/image" Target="../media/image3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4.jpeg"/><Relationship Id="rId41" Type="http://schemas.openxmlformats.org/officeDocument/2006/relationships/image" Target="../media/image3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image" Target="../media/image12.jpg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27.jpg"/><Relationship Id="rId37" Type="http://schemas.openxmlformats.org/officeDocument/2006/relationships/image" Target="../media/image32.jpeg"/><Relationship Id="rId40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3.gif"/><Relationship Id="rId23" Type="http://schemas.openxmlformats.org/officeDocument/2006/relationships/image" Target="../media/image6.emf"/><Relationship Id="rId28" Type="http://schemas.openxmlformats.org/officeDocument/2006/relationships/image" Target="../media/image23.jpg"/><Relationship Id="rId36" Type="http://schemas.openxmlformats.org/officeDocument/2006/relationships/image" Target="../media/image31.jpg"/><Relationship Id="rId10" Type="http://schemas.openxmlformats.org/officeDocument/2006/relationships/image" Target="../media/image11.jpeg"/><Relationship Id="rId19" Type="http://schemas.openxmlformats.org/officeDocument/2006/relationships/image" Target="../media/image17.jpg"/><Relationship Id="rId31" Type="http://schemas.openxmlformats.org/officeDocument/2006/relationships/image" Target="../media/image26.jpeg"/><Relationship Id="rId4" Type="http://schemas.openxmlformats.org/officeDocument/2006/relationships/image" Target="../media/image8.jpg"/><Relationship Id="rId9" Type="http://schemas.openxmlformats.org/officeDocument/2006/relationships/image" Target="../media/image10.jpe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2.jpeg"/><Relationship Id="rId30" Type="http://schemas.openxmlformats.org/officeDocument/2006/relationships/image" Target="../media/image25.jpg"/><Relationship Id="rId35" Type="http://schemas.openxmlformats.org/officeDocument/2006/relationships/image" Target="../media/image30.jpeg"/><Relationship Id="rId8" Type="http://schemas.openxmlformats.org/officeDocument/2006/relationships/image" Target="../media/image9.jpeg"/><Relationship Id="rId3" Type="http://schemas.openxmlformats.org/officeDocument/2006/relationships/image" Target="../media/image7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5.jpg"/><Relationship Id="rId25" Type="http://schemas.openxmlformats.org/officeDocument/2006/relationships/image" Target="../media/image20.jpeg"/><Relationship Id="rId33" Type="http://schemas.openxmlformats.org/officeDocument/2006/relationships/image" Target="../media/image28.jpeg"/><Relationship Id="rId38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Acción Colectiva de Ética y Transparencia</a:t>
            </a:r>
            <a:br>
              <a:rPr lang="es-CO" dirty="0" smtClean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1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Elipse 2"/>
          <p:cNvSpPr/>
          <p:nvPr/>
        </p:nvSpPr>
        <p:spPr>
          <a:xfrm rot="19841193">
            <a:off x="1382861" y="2194607"/>
            <a:ext cx="6727230" cy="22628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56" y="1090528"/>
            <a:ext cx="1293172" cy="3732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468"/>
            <a:ext cx="9144000" cy="2639064"/>
          </a:xfrm>
          <a:prstGeom prst="rect">
            <a:avLst/>
          </a:prstGeom>
        </p:spPr>
      </p:pic>
      <p:graphicFrame>
        <p:nvGraphicFramePr>
          <p:cNvPr id="53" name="Objeto 52"/>
          <p:cNvGraphicFramePr>
            <a:graphicFrameLocks noChangeAspect="1"/>
          </p:cNvGraphicFramePr>
          <p:nvPr>
            <p:extLst/>
          </p:nvPr>
        </p:nvGraphicFramePr>
        <p:xfrm>
          <a:off x="5450152" y="1170273"/>
          <a:ext cx="762404" cy="668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5" imgW="9391291" imgH="8229600" progId="AcroExch.Document.DC">
                  <p:embed/>
                </p:oleObj>
              </mc:Choice>
              <mc:Fallback>
                <p:oleObj name="Acrobat Document" r:id="rId5" imgW="9391291" imgH="8229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0152" y="1170273"/>
                        <a:ext cx="762404" cy="668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/>
          <p:cNvGraphicFramePr>
            <a:graphicFrameLocks noChangeAspect="1"/>
          </p:cNvGraphicFramePr>
          <p:nvPr>
            <p:extLst/>
          </p:nvPr>
        </p:nvGraphicFramePr>
        <p:xfrm>
          <a:off x="1691680" y="476672"/>
          <a:ext cx="6115978" cy="5360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7" imgW="9391291" imgH="8229600" progId="AcroExch.Document.DC">
                  <p:embed/>
                </p:oleObj>
              </mc:Choice>
              <mc:Fallback>
                <p:oleObj name="Acrobat Document" r:id="rId7" imgW="9391291" imgH="8229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1680" y="476672"/>
                        <a:ext cx="6115978" cy="5360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Imagen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0055"/>
            <a:ext cx="823763" cy="5760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80790"/>
            <a:ext cx="6938958" cy="485246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74" y="1795633"/>
            <a:ext cx="762664" cy="7924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6" y="157291"/>
            <a:ext cx="5688632" cy="5911005"/>
          </a:xfrm>
          <a:prstGeom prst="rect">
            <a:avLst/>
          </a:prstGeom>
        </p:spPr>
      </p:pic>
      <p:graphicFrame>
        <p:nvGraphicFramePr>
          <p:cNvPr id="59" name="Objeto 58"/>
          <p:cNvGraphicFramePr>
            <a:graphicFrameLocks noChangeAspect="1"/>
          </p:cNvGraphicFramePr>
          <p:nvPr>
            <p:extLst/>
          </p:nvPr>
        </p:nvGraphicFramePr>
        <p:xfrm>
          <a:off x="3058591" y="2588110"/>
          <a:ext cx="972913" cy="44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12" imgW="18811719" imgH="8686757" progId="AcroExch.Document.DC">
                  <p:embed/>
                </p:oleObj>
              </mc:Choice>
              <mc:Fallback>
                <p:oleObj name="Acrobat Document" r:id="rId12" imgW="18811719" imgH="868675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58591" y="2588110"/>
                        <a:ext cx="972913" cy="449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to 59"/>
          <p:cNvGraphicFramePr>
            <a:graphicFrameLocks noChangeAspect="1"/>
          </p:cNvGraphicFramePr>
          <p:nvPr>
            <p:extLst/>
          </p:nvPr>
        </p:nvGraphicFramePr>
        <p:xfrm>
          <a:off x="261651" y="966595"/>
          <a:ext cx="8969649" cy="414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14" imgW="18811719" imgH="8686757" progId="AcroExch.Document.DC">
                  <p:embed/>
                </p:oleObj>
              </mc:Choice>
              <mc:Fallback>
                <p:oleObj name="Acrobat Document" r:id="rId14" imgW="18811719" imgH="868675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1651" y="966595"/>
                        <a:ext cx="8969649" cy="4141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Imagen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41" y="3049575"/>
            <a:ext cx="1493489" cy="441176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3" y="1734768"/>
            <a:ext cx="8702837" cy="2570814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77" y="3477192"/>
            <a:ext cx="652101" cy="8014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5" y="545023"/>
            <a:ext cx="4543860" cy="558455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76" y="4324321"/>
            <a:ext cx="1041052" cy="4773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9" y="1446727"/>
            <a:ext cx="8113581" cy="372059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74" y="4826696"/>
            <a:ext cx="773382" cy="5373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13" y="628334"/>
            <a:ext cx="7144083" cy="4963680"/>
          </a:xfrm>
          <a:prstGeom prst="rect">
            <a:avLst/>
          </a:prstGeom>
        </p:spPr>
      </p:pic>
      <p:graphicFrame>
        <p:nvGraphicFramePr>
          <p:cNvPr id="51" name="Objeto 50"/>
          <p:cNvGraphicFramePr>
            <a:graphicFrameLocks noChangeAspect="1"/>
          </p:cNvGraphicFramePr>
          <p:nvPr>
            <p:extLst/>
          </p:nvPr>
        </p:nvGraphicFramePr>
        <p:xfrm>
          <a:off x="2171155" y="5008036"/>
          <a:ext cx="647781" cy="554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22" imgW="11343928" imgH="9705861" progId="AcroExch.Document.DC">
                  <p:embed/>
                </p:oleObj>
              </mc:Choice>
              <mc:Fallback>
                <p:oleObj name="Acrobat Document" r:id="rId22" imgW="11343928" imgH="97058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71155" y="5008036"/>
                        <a:ext cx="647781" cy="554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to 51"/>
          <p:cNvGraphicFramePr>
            <a:graphicFrameLocks noChangeAspect="1"/>
          </p:cNvGraphicFramePr>
          <p:nvPr>
            <p:extLst/>
          </p:nvPr>
        </p:nvGraphicFramePr>
        <p:xfrm>
          <a:off x="1841277" y="775972"/>
          <a:ext cx="5773686" cy="4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24" imgW="11343928" imgH="9705861" progId="AcroExch.Document.DC">
                  <p:embed/>
                </p:oleObj>
              </mc:Choice>
              <mc:Fallback>
                <p:oleObj name="Acrobat Document" r:id="rId24" imgW="11343928" imgH="97058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41277" y="775972"/>
                        <a:ext cx="5773686" cy="494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Imagen 5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10" y="5095367"/>
            <a:ext cx="1346159" cy="4507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41"/>
            <a:ext cx="9144000" cy="3061717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17" y="4653469"/>
            <a:ext cx="860370" cy="4786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3" y="748827"/>
            <a:ext cx="8301452" cy="4618150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02" y="4294336"/>
            <a:ext cx="1554044" cy="3337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2595567"/>
            <a:ext cx="9144000" cy="1963569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1" y="3877919"/>
            <a:ext cx="762375" cy="54032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91" y="1176473"/>
            <a:ext cx="6278679" cy="4449937"/>
          </a:xfrm>
          <a:prstGeom prst="rect">
            <a:avLst/>
          </a:prstGeom>
        </p:spPr>
      </p:pic>
      <p:pic>
        <p:nvPicPr>
          <p:cNvPr id="68" name="Imagen 6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1" y="3591066"/>
            <a:ext cx="1020732" cy="25056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2213576"/>
            <a:ext cx="9144000" cy="224458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39" y="3182404"/>
            <a:ext cx="1403648" cy="37237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469"/>
            <a:ext cx="9144000" cy="2425791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00" y="2518290"/>
            <a:ext cx="859487" cy="60737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3" y="868587"/>
            <a:ext cx="6740363" cy="4763190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99" y="1918087"/>
            <a:ext cx="846722" cy="48869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1" y="932288"/>
            <a:ext cx="7482676" cy="4318704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75" y="1191842"/>
            <a:ext cx="677986" cy="65442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48" y="835318"/>
            <a:ext cx="4819321" cy="46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nowledgeatwharton.com.es/wp-content/uploads/2014/04/Crowdfundinghero-618x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2501534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Avance Acción Colectiva</a:t>
            </a:r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2411703" y="1484783"/>
            <a:ext cx="604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400" b="1" dirty="0" smtClean="0"/>
              <a:t>5 </a:t>
            </a:r>
            <a:r>
              <a:rPr lang="es-CO" sz="2400" dirty="0" smtClean="0"/>
              <a:t>reuniones realizadas con el </a:t>
            </a:r>
            <a:r>
              <a:rPr lang="es-CO" sz="2400" b="1" dirty="0" smtClean="0"/>
              <a:t>100 %</a:t>
            </a:r>
            <a:r>
              <a:rPr lang="es-CO" sz="2400" dirty="0" smtClean="0"/>
              <a:t> de asistencia, en presencia de los testigos.</a:t>
            </a:r>
            <a:endParaRPr lang="es-CO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" y="3469308"/>
            <a:ext cx="4355994" cy="22003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704" y="3471765"/>
            <a:ext cx="4328344" cy="21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Avance: Aspectos Relevantes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76" y="2969236"/>
            <a:ext cx="2836152" cy="9906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92356" y="1357372"/>
            <a:ext cx="3199945" cy="166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Modelo de Gobierno:</a:t>
            </a:r>
          </a:p>
          <a:p>
            <a:pPr marL="285750" indent="-285750">
              <a:buFontTx/>
              <a:buChar char="-"/>
            </a:pPr>
            <a:r>
              <a:rPr lang="es-CO" sz="1600" dirty="0" smtClean="0"/>
              <a:t>Órganos de Gobierno</a:t>
            </a:r>
          </a:p>
          <a:p>
            <a:pPr marL="285750" indent="-285750">
              <a:buFontTx/>
              <a:buChar char="-"/>
            </a:pPr>
            <a:r>
              <a:rPr lang="es-CO" sz="1600" dirty="0" smtClean="0"/>
              <a:t>Deberes</a:t>
            </a:r>
          </a:p>
          <a:p>
            <a:pPr marL="285750" indent="-285750">
              <a:buFontTx/>
              <a:buChar char="-"/>
            </a:pPr>
            <a:r>
              <a:rPr lang="es-CO" sz="1600" dirty="0" smtClean="0"/>
              <a:t>Mecanismos de </a:t>
            </a:r>
            <a:r>
              <a:rPr lang="es-CO" sz="1600" dirty="0" smtClean="0"/>
              <a:t>verificación y toma de decisiones</a:t>
            </a:r>
            <a:endParaRPr lang="es-CO" sz="1600" dirty="0" smtClean="0"/>
          </a:p>
          <a:p>
            <a:endParaRPr lang="es-CO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29948" y="3700189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Red de aprendizaje:</a:t>
            </a:r>
          </a:p>
          <a:p>
            <a:r>
              <a:rPr lang="es-CO" sz="1600" dirty="0" smtClean="0"/>
              <a:t>Compartir experiencias alrededor de prácticas</a:t>
            </a:r>
          </a:p>
          <a:p>
            <a:r>
              <a:rPr lang="es-CO" sz="1600" dirty="0" smtClean="0"/>
              <a:t>Anticorrupción.</a:t>
            </a:r>
          </a:p>
          <a:p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796136" y="409739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Taller de Competencia</a:t>
            </a:r>
          </a:p>
          <a:p>
            <a:endParaRPr lang="es-CO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185935" y="1375344"/>
            <a:ext cx="2546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Autoevaluación y avance en el cierre de brechas:</a:t>
            </a:r>
          </a:p>
          <a:p>
            <a:r>
              <a:rPr lang="es-CO" sz="1600" dirty="0"/>
              <a:t>Principios de Transparencia Internacional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649230" y="510663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Divulgación</a:t>
            </a:r>
          </a:p>
          <a:p>
            <a:endParaRPr lang="es-CO" b="1" dirty="0"/>
          </a:p>
        </p:txBody>
      </p:sp>
      <p:sp>
        <p:nvSpPr>
          <p:cNvPr id="6" name="Elipse 5"/>
          <p:cNvSpPr/>
          <p:nvPr/>
        </p:nvSpPr>
        <p:spPr>
          <a:xfrm>
            <a:off x="395536" y="3485471"/>
            <a:ext cx="2736304" cy="148187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971600" y="1124744"/>
            <a:ext cx="2947924" cy="15397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4574899" y="1173648"/>
            <a:ext cx="3209465" cy="186221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3134621" y="4964984"/>
            <a:ext cx="2409542" cy="8402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5641998" y="3917564"/>
            <a:ext cx="2512214" cy="95558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lecha izquierda y derecha 16"/>
          <p:cNvSpPr/>
          <p:nvPr/>
        </p:nvSpPr>
        <p:spPr>
          <a:xfrm>
            <a:off x="1419631" y="5805264"/>
            <a:ext cx="5938469" cy="839868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es-CO" sz="2800" b="1" dirty="0" smtClean="0"/>
              <a:t>       CULTURA: Enfoque preventivo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791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0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5974</TotalTime>
  <Words>77</Words>
  <Application>Microsoft Office PowerPoint</Application>
  <PresentationFormat>Presentación en pantalla (4:3)</PresentationFormat>
  <Paragraphs>16</Paragraphs>
  <Slides>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Tema de Office</vt:lpstr>
      <vt:lpstr>Acrobat Document</vt:lpstr>
      <vt:lpstr>Acción Colectiva de Ética y Transparencia 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LINA MARIA CARO TABARES</cp:lastModifiedBy>
  <cp:revision>38</cp:revision>
  <dcterms:created xsi:type="dcterms:W3CDTF">2013-04-30T20:23:16Z</dcterms:created>
  <dcterms:modified xsi:type="dcterms:W3CDTF">2016-09-12T15:52:57Z</dcterms:modified>
</cp:coreProperties>
</file>