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2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D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17CA5-4D90-B340-9646-E796AEFE8A6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67911-EC51-A549-8DEE-F6F3C15DD3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3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701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8640"/>
            <a:ext cx="9144000" cy="69215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4635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3590528" y="5877272"/>
            <a:ext cx="2133600" cy="365125"/>
          </a:xfrm>
        </p:spPr>
        <p:txBody>
          <a:bodyPr/>
          <a:lstStyle>
            <a:lvl1pPr algn="ctr">
              <a:defRPr sz="1400" b="1">
                <a:solidFill>
                  <a:srgbClr val="43DBEB"/>
                </a:solidFill>
              </a:defRPr>
            </a:lvl1pPr>
          </a:lstStyle>
          <a:p>
            <a:fld id="{C0AC9EF9-8BCA-4DBD-BE49-BF33BF7B83EC}" type="datetimeFigureOut">
              <a:rPr lang="es-CO" smtClean="0"/>
              <a:pPr/>
              <a:t>12/09/2016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6402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9EF9-8BCA-4DBD-BE49-BF33BF7B83EC}" type="datetimeFigureOut">
              <a:rPr lang="es-CO" smtClean="0"/>
              <a:t>12/09/2016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09AAB-426E-46F1-95A3-A669CDD7F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852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671286" y="740229"/>
            <a:ext cx="8221194" cy="61177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CO" altLang="en-US" sz="2000" b="1" dirty="0" smtClean="0">
                <a:cs typeface="Arial Unicode MS" pitchFamily="38" charset="0"/>
              </a:rPr>
              <a:t>2. Elementos Programa </a:t>
            </a:r>
            <a:r>
              <a:rPr lang="es-CO" altLang="en-US" sz="2000" b="1" dirty="0" err="1" smtClean="0">
                <a:cs typeface="Arial Unicode MS" pitchFamily="38" charset="0"/>
              </a:rPr>
              <a:t>Health</a:t>
            </a:r>
            <a:r>
              <a:rPr lang="es-CO" altLang="en-US" sz="2000" b="1" dirty="0" smtClean="0">
                <a:cs typeface="Arial Unicode MS" pitchFamily="38" charset="0"/>
              </a:rPr>
              <a:t> </a:t>
            </a:r>
            <a:r>
              <a:rPr lang="es-CO" altLang="en-US" sz="2000" b="1" dirty="0" err="1" smtClean="0">
                <a:cs typeface="Arial Unicode MS" pitchFamily="38" charset="0"/>
              </a:rPr>
              <a:t>Care</a:t>
            </a:r>
            <a:r>
              <a:rPr lang="es-CO" altLang="en-US" sz="2000" b="1" dirty="0" smtClean="0">
                <a:cs typeface="Arial Unicode MS" pitchFamily="38" charset="0"/>
              </a:rPr>
              <a:t> Compliance</a:t>
            </a:r>
            <a:endParaRPr lang="es-CO" altLang="en-US" sz="2000" dirty="0" smtClean="0"/>
          </a:p>
          <a:p>
            <a:pPr marL="0" indent="0" algn="ctr">
              <a:buFont typeface="Arial" pitchFamily="34" charset="0"/>
              <a:buNone/>
            </a:pPr>
            <a:endParaRPr lang="es-CO" sz="2000" dirty="0" smtClean="0"/>
          </a:p>
          <a:p>
            <a:pPr marL="514350" indent="-514350">
              <a:buFont typeface="Arial" pitchFamily="34" charset="0"/>
              <a:buAutoNum type="alphaLcPeriod" startAt="5"/>
            </a:pPr>
            <a:r>
              <a:rPr lang="es-CO" sz="2000" b="1" dirty="0" smtClean="0"/>
              <a:t>Evaluación de Riesgos, Monitoreo y Auditoría</a:t>
            </a:r>
          </a:p>
          <a:p>
            <a:pPr marL="817563" lvl="1" indent="-342900">
              <a:buFont typeface="Wingdings" panose="05000000000000000000" pitchFamily="2" charset="2"/>
              <a:buChar char="§"/>
            </a:pPr>
            <a:r>
              <a:rPr lang="es-CO" sz="2000" dirty="0" smtClean="0"/>
              <a:t>Evaluación Periódica de riesgos para identificar, priorizar y mitigar riesgos en materia de cumplimiento de acuerdo con las leyes aplicables. </a:t>
            </a:r>
          </a:p>
          <a:p>
            <a:pPr marL="817563" lvl="1" indent="-342900">
              <a:buFont typeface="Wingdings" panose="05000000000000000000" pitchFamily="2" charset="2"/>
              <a:buChar char="§"/>
            </a:pPr>
            <a:r>
              <a:rPr lang="es-CO" sz="2000" dirty="0" smtClean="0"/>
              <a:t>Monitoreo periódico sobre las actividades para determinar si están en cumplimiento con las leyes, políticas y procedimientos.</a:t>
            </a:r>
          </a:p>
          <a:p>
            <a:pPr marL="817563" lvl="1" indent="-342900">
              <a:buFont typeface="Wingdings" panose="05000000000000000000" pitchFamily="2" charset="2"/>
              <a:buChar char="§"/>
            </a:pPr>
            <a:r>
              <a:rPr lang="es-CO" sz="2000" dirty="0" smtClean="0"/>
              <a:t>Auditoría en países con mayores riesgos en materia de cumplimiento. Con base en sus resultados, se implementan las mejoras requeridas al programa. </a:t>
            </a:r>
            <a:endParaRPr lang="es-CO" sz="2000" b="1" dirty="0" smtClean="0"/>
          </a:p>
          <a:p>
            <a:pPr marL="514350" indent="-514350">
              <a:buFont typeface="Arial" pitchFamily="34" charset="0"/>
              <a:buAutoNum type="alphaLcPeriod" startAt="5"/>
            </a:pPr>
            <a:endParaRPr lang="es-CO" sz="2000" b="1" dirty="0" smtClean="0"/>
          </a:p>
          <a:p>
            <a:pPr marL="514350" indent="-514350">
              <a:buFont typeface="Arial" pitchFamily="34" charset="0"/>
              <a:buAutoNum type="alphaLcPeriod" startAt="5"/>
            </a:pPr>
            <a:r>
              <a:rPr lang="es-CO" sz="2000" b="1" dirty="0" smtClean="0"/>
              <a:t>Aplicabilidad y Acciones Disciplinarias</a:t>
            </a:r>
          </a:p>
          <a:p>
            <a:pPr marL="817563" lvl="1" indent="-342900">
              <a:buFont typeface="Wingdings" panose="05000000000000000000" pitchFamily="2" charset="2"/>
              <a:buChar char="§"/>
            </a:pPr>
            <a:r>
              <a:rPr lang="es-CO" sz="2000" dirty="0" smtClean="0"/>
              <a:t>Obligatoriedad de </a:t>
            </a:r>
            <a:r>
              <a:rPr lang="es-CO" sz="2000" dirty="0" err="1" smtClean="0"/>
              <a:t>escalación</a:t>
            </a:r>
            <a:endParaRPr lang="es-CO" sz="2000" dirty="0" smtClean="0"/>
          </a:p>
          <a:p>
            <a:pPr marL="817563" lvl="1" indent="-342900">
              <a:buFont typeface="Wingdings" panose="05000000000000000000" pitchFamily="2" charset="2"/>
              <a:buChar char="§"/>
            </a:pPr>
            <a:r>
              <a:rPr lang="es-CO" sz="2000" dirty="0" smtClean="0"/>
              <a:t>Investigación consistente con políticas y leyes. Justa y documentada</a:t>
            </a:r>
          </a:p>
          <a:p>
            <a:pPr marL="817563" lvl="1" indent="-342900">
              <a:buFont typeface="Wingdings" panose="05000000000000000000" pitchFamily="2" charset="2"/>
              <a:buChar char="§"/>
            </a:pPr>
            <a:r>
              <a:rPr lang="es-CO" sz="2000" dirty="0" smtClean="0"/>
              <a:t>Resultados</a:t>
            </a:r>
          </a:p>
          <a:p>
            <a:pPr marL="474663" lvl="1" indent="0">
              <a:buFont typeface="Arial" pitchFamily="34" charset="0"/>
              <a:buNone/>
            </a:pPr>
            <a:endParaRPr lang="es-CO" sz="2000" b="1" dirty="0" smtClean="0"/>
          </a:p>
          <a:p>
            <a:pPr marL="0" indent="0">
              <a:buFont typeface="Arial" pitchFamily="34" charset="0"/>
              <a:buNone/>
            </a:pPr>
            <a:endParaRPr lang="es-CO" sz="2000" b="1" dirty="0" smtClean="0"/>
          </a:p>
          <a:p>
            <a:pPr marL="514350" indent="-514350">
              <a:buFont typeface="Arial" pitchFamily="34" charset="0"/>
              <a:buAutoNum type="alphaLcPeriod" startAt="5"/>
            </a:pPr>
            <a:endParaRPr lang="es-CO" sz="2000" b="1" dirty="0" smtClean="0"/>
          </a:p>
          <a:p>
            <a:pPr marL="514350" indent="-514350">
              <a:buFont typeface="Arial" pitchFamily="34" charset="0"/>
              <a:buAutoNum type="alphaLcPeriod" startAt="5"/>
            </a:pPr>
            <a:endParaRPr lang="es-CO" sz="2000" b="1" dirty="0" smtClean="0"/>
          </a:p>
          <a:p>
            <a:pPr marL="474663" lvl="1" indent="0" algn="just">
              <a:buFont typeface="Arial" pitchFamily="34" charset="0"/>
              <a:buNone/>
            </a:pPr>
            <a:endParaRPr lang="es-CO" altLang="en-US" sz="2000" dirty="0" smtClean="0">
              <a:cs typeface="Arial Unicode MS" pitchFamily="38" charset="0"/>
            </a:endParaRPr>
          </a:p>
          <a:p>
            <a:pPr marL="474663" lvl="1" indent="0" algn="just">
              <a:buFont typeface="Arial" pitchFamily="34" charset="0"/>
              <a:buNone/>
            </a:pPr>
            <a:r>
              <a:rPr lang="es-CO" altLang="en-US" sz="2000" dirty="0" smtClean="0">
                <a:cs typeface="Arial Unicode MS" pitchFamily="38" charset="0"/>
              </a:rPr>
              <a:t>	</a:t>
            </a:r>
          </a:p>
          <a:p>
            <a:pPr marL="977900" lvl="2" indent="0" algn="just">
              <a:buFont typeface="Arial" pitchFamily="34" charset="0"/>
              <a:buNone/>
            </a:pPr>
            <a:endParaRPr lang="es-CO" altLang="en-US" sz="2000" dirty="0" smtClean="0">
              <a:cs typeface="Arial Unicode MS" pitchFamily="38" charset="0"/>
            </a:endParaRPr>
          </a:p>
          <a:p>
            <a:pPr marL="1046163" lvl="1" indent="-571500" algn="just"/>
            <a:endParaRPr lang="es-CO" altLang="en-US" sz="2000" dirty="0" smtClean="0">
              <a:cs typeface="Arial Unicode MS" pitchFamily="3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s-CO" altLang="en-US" sz="2000" dirty="0" smtClean="0">
              <a:solidFill>
                <a:schemeClr val="tx2"/>
              </a:solidFill>
              <a:cs typeface="Arial Unicode MS" pitchFamily="38" charset="0"/>
            </a:endParaRPr>
          </a:p>
        </p:txBody>
      </p:sp>
      <p:sp>
        <p:nvSpPr>
          <p:cNvPr id="4" name="Slide Number Placeholder 13"/>
          <p:cNvSpPr txBox="1">
            <a:spLocks/>
          </p:cNvSpPr>
          <p:nvPr/>
        </p:nvSpPr>
        <p:spPr>
          <a:xfrm>
            <a:off x="13944601" y="7772400"/>
            <a:ext cx="251314" cy="4513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3000" b="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6547DBE-3B46-47E3-BFA1-DCAFDE8CB611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80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671286" y="1278037"/>
            <a:ext cx="8077178" cy="474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1625" indent="-328613" algn="l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marL="776288" indent="-328613" algn="l" rtl="0" eaLnBrk="0" fontAlgn="base" hangingPunct="0">
              <a:spcBef>
                <a:spcPts val="6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5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marL="1279525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marL="16446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marL="21018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253746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6pPr>
            <a:lvl7pPr marL="294894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7pPr>
            <a:lvl8pPr marL="336042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8pPr>
            <a:lvl9pPr marL="377190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2. Elementos Programa </a:t>
            </a:r>
            <a:r>
              <a:rPr kumimoji="0" lang="es-CO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Health</a:t>
            </a:r>
            <a:r>
              <a:rPr kumimoji="0" lang="es-CO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 </a:t>
            </a:r>
            <a:r>
              <a:rPr kumimoji="0" lang="es-CO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Care</a:t>
            </a:r>
            <a:r>
              <a:rPr kumimoji="0" lang="es-CO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 Compliance</a:t>
            </a: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474663" marR="0" lvl="1" indent="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g.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Respuesta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a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problemas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identificados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y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acciones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para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corregirlos</a:t>
            </a:r>
            <a:endParaRPr kumimoji="0" lang="es-CO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La dirección es responsable por el desarrollo de planes de acción que aseguren la resolución de varios o problemas identificados durante actividades de monitoreo o auditoría. </a:t>
            </a: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	</a:t>
            </a:r>
          </a:p>
          <a:p>
            <a:pPr marL="977900" marR="0" lvl="2" indent="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1046163" marR="0" lvl="1" indent="-5715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</p:txBody>
      </p:sp>
      <p:sp>
        <p:nvSpPr>
          <p:cNvPr id="6" name="Slide Number Placeholder 13"/>
          <p:cNvSpPr txBox="1">
            <a:spLocks/>
          </p:cNvSpPr>
          <p:nvPr/>
        </p:nvSpPr>
        <p:spPr bwMode="auto">
          <a:xfrm>
            <a:off x="13944601" y="7772400"/>
            <a:ext cx="246911" cy="4233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73025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  <a:sym typeface="Arial" charset="0"/>
              </a:defRPr>
            </a:lvl1pPr>
            <a:lvl2pPr marL="730250" indent="-273050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2pPr>
            <a:lvl3pPr marL="1462088" indent="-547688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3pPr>
            <a:lvl4pPr marL="2193925" indent="-822325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4pPr>
            <a:lvl5pPr marL="2925763" indent="-1096963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9pPr>
          </a:lstStyle>
          <a:p>
            <a:pPr marL="0" marR="0" lvl="0" indent="0" algn="r" defTabSz="730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47DBE-3B46-47E3-BFA1-DCAFDE8CB611}" type="slidenum"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pPr marL="0" marR="0" lvl="0" indent="0" algn="r" defTabSz="7302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457200"/>
            <a:ext cx="8134672" cy="112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eorgia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eorgia" pitchFamily="-111" charset="0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eorgia" pitchFamily="-111" charset="0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eorgia" pitchFamily="-111" charset="0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eorgia" pitchFamily="-111" charset="0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411480" algn="l" rtl="0" fontAlgn="base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30617"/>
                </a:solidFill>
                <a:latin typeface="Arial" pitchFamily="-110" charset="0"/>
                <a:ea typeface="ヒラギノ角ゴ ProN W6" pitchFamily="-110" charset="-128"/>
                <a:cs typeface="ヒラギノ角ゴ ProN W6" pitchFamily="-110" charset="-128"/>
                <a:sym typeface="Arial" pitchFamily="-110" charset="0"/>
              </a:defRPr>
            </a:lvl6pPr>
            <a:lvl7pPr marL="822960" algn="l" rtl="0" fontAlgn="base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30617"/>
                </a:solidFill>
                <a:latin typeface="Arial" pitchFamily="-110" charset="0"/>
                <a:ea typeface="ヒラギノ角ゴ ProN W6" pitchFamily="-110" charset="-128"/>
                <a:cs typeface="ヒラギノ角ゴ ProN W6" pitchFamily="-110" charset="-128"/>
                <a:sym typeface="Arial" pitchFamily="-110" charset="0"/>
              </a:defRPr>
            </a:lvl7pPr>
            <a:lvl8pPr marL="1234440" algn="l" rtl="0" fontAlgn="base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30617"/>
                </a:solidFill>
                <a:latin typeface="Arial" pitchFamily="-110" charset="0"/>
                <a:ea typeface="ヒラギノ角ゴ ProN W6" pitchFamily="-110" charset="-128"/>
                <a:cs typeface="ヒラギノ角ゴ ProN W6" pitchFamily="-110" charset="-128"/>
                <a:sym typeface="Arial" pitchFamily="-110" charset="0"/>
              </a:defRPr>
            </a:lvl8pPr>
            <a:lvl9pPr marL="1645920" algn="l" rtl="0" fontAlgn="base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30617"/>
                </a:solidFill>
                <a:latin typeface="Arial" pitchFamily="-110" charset="0"/>
                <a:ea typeface="ヒラギノ角ゴ ProN W6" pitchFamily="-110" charset="-128"/>
                <a:cs typeface="ヒラギノ角ゴ ProN W6" pitchFamily="-110" charset="-128"/>
                <a:sym typeface="Arial" pitchFamily="-110" charset="0"/>
              </a:defRPr>
            </a:lvl9pPr>
          </a:lstStyle>
          <a:p>
            <a:pPr algn="ctr"/>
            <a:r>
              <a:rPr lang="es-CO" altLang="en-US" sz="2400" b="1" kern="0" smtClean="0">
                <a:solidFill>
                  <a:schemeClr val="tx1"/>
                </a:solidFill>
                <a:latin typeface="+mn-lt"/>
                <a:cs typeface="Arial Unicode MS" pitchFamily="38" charset="0"/>
              </a:rPr>
              <a:t>3. Factores Clave para la Efectividad de un Programa de Cumplimiento</a:t>
            </a:r>
            <a:br>
              <a:rPr lang="es-CO" altLang="en-US" sz="2400" b="1" kern="0" smtClean="0">
                <a:solidFill>
                  <a:schemeClr val="tx1"/>
                </a:solidFill>
                <a:latin typeface="+mn-lt"/>
                <a:cs typeface="Arial Unicode MS" pitchFamily="38" charset="0"/>
              </a:rPr>
            </a:br>
            <a:endParaRPr lang="es-CO" sz="2400" b="1" kern="0" dirty="0">
              <a:solidFill>
                <a:schemeClr val="tx1"/>
              </a:solidFill>
              <a:latin typeface="+mn-lt"/>
              <a:cs typeface="Arial Unicode MS" pitchFamily="3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828800"/>
            <a:ext cx="8134672" cy="44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1625" indent="-328613" algn="l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None/>
              <a:defRPr sz="3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marL="776288" indent="-328613" algn="l" rtl="0" eaLnBrk="0" fontAlgn="base" hangingPunct="0">
              <a:spcBef>
                <a:spcPts val="6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5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marL="1279525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marL="16446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marL="21018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253746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6pPr>
            <a:lvl7pPr marL="294894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7pPr>
            <a:lvl8pPr marL="336042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8pPr>
            <a:lvl9pPr marL="377190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9pPr>
          </a:lstStyle>
          <a:p>
            <a:pPr marL="301625" marR="0" lvl="0" indent="-32861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-65" charset="0"/>
              <a:sym typeface="Arial" charset="0"/>
            </a:endParaRPr>
          </a:p>
          <a:p>
            <a:pPr marL="430212" marR="0" lvl="0" indent="-457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-65" charset="0"/>
                <a:sym typeface="Arial" charset="0"/>
              </a:rPr>
              <a:t>“Tone at the Top”</a:t>
            </a:r>
          </a:p>
          <a:p>
            <a:pPr marL="430212" marR="0" lvl="0" indent="-457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-65" charset="0"/>
                <a:sym typeface="Arial" charset="0"/>
              </a:rPr>
              <a:t>Cultura de Cumplimiento –  Compliance es un asunto de todos</a:t>
            </a:r>
          </a:p>
          <a:p>
            <a:pPr marL="430212" marR="0" lvl="0" indent="-457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-65" charset="0"/>
                <a:sym typeface="Arial" charset="0"/>
              </a:rPr>
              <a:t>Canales efectivos de comunicación</a:t>
            </a:r>
          </a:p>
          <a:p>
            <a:pPr marL="430212" marR="0" lvl="0" indent="-457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-65" charset="0"/>
                <a:sym typeface="Arial" charset="0"/>
              </a:rPr>
              <a:t>Implementación de medidas</a:t>
            </a:r>
          </a:p>
          <a:p>
            <a:pPr marL="430212" marR="0" lvl="0" indent="-457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-65" charset="0"/>
                <a:sym typeface="Arial" charset="0"/>
              </a:rPr>
              <a:t>Valor Agregado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-65" charset="0"/>
              <a:sym typeface="Arial" charset="0"/>
            </a:endParaRPr>
          </a:p>
          <a:p>
            <a:pPr marL="430212" marR="0" lvl="0" indent="-457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es-CO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-65" charset="0"/>
              <a:sym typeface="Arial" charset="0"/>
            </a:endParaRPr>
          </a:p>
          <a:p>
            <a:pPr marL="301625" marR="0" lvl="0" indent="-32861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-65" charset="0"/>
              <a:sym typeface="Arial" charset="0"/>
            </a:endParaRPr>
          </a:p>
          <a:p>
            <a:pPr marL="301625" marR="0" lvl="0" indent="-32861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-65" charset="0"/>
              <a:sym typeface="Arial" charset="0"/>
            </a:endParaRPr>
          </a:p>
          <a:p>
            <a:pPr marL="301625" marR="0" lvl="0" indent="-32861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-65" charset="0"/>
              <a:sym typeface="Arial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13944601" y="7772400"/>
            <a:ext cx="248669" cy="3733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73025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  <a:sym typeface="Arial" charset="0"/>
              </a:defRPr>
            </a:lvl1pPr>
            <a:lvl2pPr marL="730250" indent="-273050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2pPr>
            <a:lvl3pPr marL="1462088" indent="-547688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3pPr>
            <a:lvl4pPr marL="2193925" indent="-822325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4pPr>
            <a:lvl5pPr marL="2925763" indent="-1096963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9pPr>
          </a:lstStyle>
          <a:p>
            <a:pPr marL="0" marR="0" lvl="0" indent="0" algn="r" defTabSz="730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554C84-C21A-493B-83DC-F44A226614FD}" type="slidenum"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pPr marL="0" marR="0" lvl="0" indent="0" algn="r" defTabSz="7302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5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Picture 5" descr="imagesCAKJSIL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2335" y="1196752"/>
            <a:ext cx="4279329" cy="4176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5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30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6" y="192708"/>
            <a:ext cx="9162723" cy="515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671286" y="1451428"/>
            <a:ext cx="7861154" cy="406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1625" indent="-328613" algn="l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marL="776288" indent="-328613" algn="l" rtl="0" eaLnBrk="0" fontAlgn="base" hangingPunct="0">
              <a:spcBef>
                <a:spcPts val="6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5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marL="1279525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marL="16446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marL="21018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253746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6pPr>
            <a:lvl7pPr marL="294894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7pPr>
            <a:lvl8pPr marL="336042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8pPr>
            <a:lvl9pPr marL="377190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AGENDA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s-CO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Introducción</a:t>
            </a: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s-CO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Elementos Programa de </a:t>
            </a:r>
            <a:r>
              <a:rPr kumimoji="0" lang="es-CO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Health</a:t>
            </a:r>
            <a:r>
              <a:rPr kumimoji="0" lang="es-CO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 </a:t>
            </a:r>
            <a:r>
              <a:rPr kumimoji="0" lang="es-CO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Care</a:t>
            </a:r>
            <a:r>
              <a:rPr kumimoji="0" lang="es-CO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 Compliance</a:t>
            </a: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s-CO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Factores Clave para la Efectividad de un Programa de Cumplimiento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</p:txBody>
      </p:sp>
      <p:sp>
        <p:nvSpPr>
          <p:cNvPr id="6" name="Slide Number Placeholder 13"/>
          <p:cNvSpPr txBox="1">
            <a:spLocks/>
          </p:cNvSpPr>
          <p:nvPr/>
        </p:nvSpPr>
        <p:spPr bwMode="auto">
          <a:xfrm>
            <a:off x="13944601" y="7772400"/>
            <a:ext cx="240307" cy="3388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73025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  <a:sym typeface="Arial" charset="0"/>
              </a:defRPr>
            </a:lvl1pPr>
            <a:lvl2pPr marL="730250" indent="-273050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2pPr>
            <a:lvl3pPr marL="1462088" indent="-547688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3pPr>
            <a:lvl4pPr marL="2193925" indent="-822325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4pPr>
            <a:lvl5pPr marL="2925763" indent="-1096963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9pPr>
          </a:lstStyle>
          <a:p>
            <a:pPr marL="0" marR="0" lvl="0" indent="0" algn="r" defTabSz="730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47DBE-3B46-47E3-BFA1-DCAFDE8CB611}" type="slidenum"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pPr marL="0" marR="0" lvl="0" indent="0" algn="r" defTabSz="7302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13"/>
          <p:cNvSpPr txBox="1">
            <a:spLocks/>
          </p:cNvSpPr>
          <p:nvPr/>
        </p:nvSpPr>
        <p:spPr bwMode="auto">
          <a:xfrm>
            <a:off x="13944601" y="7772400"/>
            <a:ext cx="251314" cy="290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73025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  <a:sym typeface="Arial" charset="0"/>
              </a:defRPr>
            </a:lvl1pPr>
            <a:lvl2pPr marL="730250" indent="-273050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2pPr>
            <a:lvl3pPr marL="1462088" indent="-547688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3pPr>
            <a:lvl4pPr marL="2193925" indent="-822325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4pPr>
            <a:lvl5pPr marL="2925763" indent="-1096963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9pPr>
          </a:lstStyle>
          <a:p>
            <a:pPr marL="0" marR="0" lvl="0" indent="0" algn="r" defTabSz="730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47DBE-3B46-47E3-BFA1-DCAFDE8CB611}" type="slidenum">
              <a:rPr kumimoji="0" lang="en-US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pPr marL="0" marR="0" lvl="0" indent="0" algn="r" defTabSz="7302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671286" y="957943"/>
            <a:ext cx="8005170" cy="51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1625" indent="-328613" algn="l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marL="776288" indent="-328613" algn="l" rtl="0" eaLnBrk="0" fontAlgn="base" hangingPunct="0">
              <a:spcBef>
                <a:spcPts val="6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5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marL="1279525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marL="16446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marL="21018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253746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6pPr>
            <a:lvl7pPr marL="294894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7pPr>
            <a:lvl8pPr marL="336042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8pPr>
            <a:lvl9pPr marL="377190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9pPr>
          </a:lstStyle>
          <a:p>
            <a:pPr marL="742950" marR="0" lvl="0" indent="-74295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AutoNum type="arabicPeriod"/>
              <a:tabLst/>
              <a:defRPr/>
            </a:pPr>
            <a:r>
              <a:rPr kumimoji="0" lang="es-CO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Introducción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931863" marR="0" lvl="1" indent="-4572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Industria del Cuidado de la Salud</a:t>
            </a:r>
          </a:p>
          <a:p>
            <a:pPr marL="931863" marR="0" lvl="1" indent="-4572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Leyes Anticorrupción</a:t>
            </a:r>
          </a:p>
          <a:p>
            <a:pPr marL="1435100" marR="0" lvl="2" indent="-45720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FCPA</a:t>
            </a:r>
          </a:p>
          <a:p>
            <a:pPr marL="1435100" marR="0" lvl="2" indent="-45720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Tratados Internacionales</a:t>
            </a:r>
          </a:p>
          <a:p>
            <a:pPr marL="1435100" marR="0" lvl="2" indent="-45720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UK Bribery Act</a:t>
            </a:r>
          </a:p>
          <a:p>
            <a:pPr marL="1435100" marR="0" lvl="2" indent="-45720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Estatuto Anticorrupción (Colombia)</a:t>
            </a:r>
          </a:p>
          <a:p>
            <a:pPr marL="931863" marR="0" lvl="1" indent="-4572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CPI (Índice de percepción de corrupción)</a:t>
            </a:r>
          </a:p>
          <a:p>
            <a:pPr marL="1046163" marR="0" lvl="1" indent="-5715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endParaRPr kumimoji="0" lang="es-CO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977900" marR="0" lvl="2" indent="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1046163" marR="0" lvl="1" indent="-5715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endParaRPr kumimoji="0" lang="es-CO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Content Placeholder 4"/>
          <p:cNvSpPr txBox="1">
            <a:spLocks/>
          </p:cNvSpPr>
          <p:nvPr/>
        </p:nvSpPr>
        <p:spPr bwMode="auto">
          <a:xfrm>
            <a:off x="671286" y="740229"/>
            <a:ext cx="8149186" cy="448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1625" indent="-328613" algn="l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marL="776288" indent="-328613" algn="l" rtl="0" eaLnBrk="0" fontAlgn="base" hangingPunct="0">
              <a:spcBef>
                <a:spcPts val="6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5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marL="1279525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marL="16446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marL="21018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253746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6pPr>
            <a:lvl7pPr marL="294894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7pPr>
            <a:lvl8pPr marL="336042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8pPr>
            <a:lvl9pPr marL="377190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2. Elementos Programa </a:t>
            </a:r>
            <a:r>
              <a:rPr kumimoji="0" lang="es-CO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Health</a:t>
            </a:r>
            <a:r>
              <a:rPr kumimoji="0" lang="es-CO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 </a:t>
            </a:r>
            <a:r>
              <a:rPr kumimoji="0" lang="es-CO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Care</a:t>
            </a:r>
            <a:r>
              <a:rPr kumimoji="0" lang="es-CO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 Compliance</a:t>
            </a:r>
          </a:p>
          <a:p>
            <a:pPr marL="900113" marR="0" lvl="0" indent="711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900113" marR="0" lvl="0" indent="711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r>
              <a:rPr kumimoji="0" 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Políticas y Procedimientos </a:t>
            </a:r>
          </a:p>
          <a:p>
            <a:pPr marL="900113" marR="0" lvl="0" indent="711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Comité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de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Cumplimiento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y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Oficial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de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Cumplimiento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900113" marR="0" lvl="0" indent="711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r>
              <a:rPr kumimoji="0" 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Entrenamiento</a:t>
            </a:r>
          </a:p>
          <a:p>
            <a:pPr marL="900113" marR="0" lvl="0" indent="711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r>
              <a:rPr kumimoji="0" 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Comunicación </a:t>
            </a:r>
          </a:p>
          <a:p>
            <a:pPr marL="900113" marR="0" lvl="0" indent="711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r>
              <a:rPr kumimoji="0" 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Monitoreo y Auditoría</a:t>
            </a:r>
          </a:p>
          <a:p>
            <a:pPr marL="900113" marR="0" lvl="0" indent="711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r>
              <a:rPr kumimoji="0" lang="es-C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Aplicabilidad y Acciones Disciplinarias</a:t>
            </a:r>
          </a:p>
          <a:p>
            <a:pPr marL="900113" marR="0" lvl="0" indent="7112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Respuesta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problemas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identificados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y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acciones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para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corregirlos</a:t>
            </a: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900113" marR="0" lvl="1" indent="7112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977900" marR="0" lvl="2" indent="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1046163" marR="0" lvl="1" indent="-5715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</p:txBody>
      </p:sp>
      <p:sp>
        <p:nvSpPr>
          <p:cNvPr id="4" name="Slide Number Placeholder 13"/>
          <p:cNvSpPr txBox="1">
            <a:spLocks/>
          </p:cNvSpPr>
          <p:nvPr/>
        </p:nvSpPr>
        <p:spPr bwMode="auto">
          <a:xfrm>
            <a:off x="13944601" y="7772400"/>
            <a:ext cx="249112" cy="3311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73025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  <a:sym typeface="Arial" charset="0"/>
              </a:defRPr>
            </a:lvl1pPr>
            <a:lvl2pPr marL="730250" indent="-273050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2pPr>
            <a:lvl3pPr marL="1462088" indent="-547688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3pPr>
            <a:lvl4pPr marL="2193925" indent="-822325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4pPr>
            <a:lvl5pPr marL="2925763" indent="-1096963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9pPr>
          </a:lstStyle>
          <a:p>
            <a:pPr marL="0" marR="0" lvl="0" indent="0" algn="r" defTabSz="730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47DBE-3B46-47E3-BFA1-DCAFDE8CB611}" type="slidenum"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pPr marL="0" marR="0" lvl="0" indent="0" algn="r" defTabSz="7302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671286" y="740229"/>
            <a:ext cx="8005170" cy="6117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1625" indent="-328613" algn="l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marL="776288" indent="-328613" algn="l" rtl="0" eaLnBrk="0" fontAlgn="base" hangingPunct="0">
              <a:spcBef>
                <a:spcPts val="6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5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marL="1279525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marL="16446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marL="21018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253746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6pPr>
            <a:lvl7pPr marL="294894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7pPr>
            <a:lvl8pPr marL="336042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8pPr>
            <a:lvl9pPr marL="377190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2. Elementos Programa Health Care Compliance</a:t>
            </a:r>
            <a:endParaRPr kumimoji="0" lang="es-CO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endParaRPr kumimoji="0" lang="es-CO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+mj-lt"/>
              <a:buAutoNum type="alphaLcPeriod"/>
              <a:tabLst/>
              <a:defRPr/>
            </a:pPr>
            <a:r>
              <a:rPr kumimoji="0" lang="es-CO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Políticas y Procedimientos</a:t>
            </a:r>
          </a:p>
          <a:p>
            <a:pPr marL="931863" marR="0" lvl="1" indent="-4572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Pilares (Credo y Guía HCBI)</a:t>
            </a:r>
          </a:p>
          <a:p>
            <a:pPr marL="931863" marR="0" lvl="1" indent="-4572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Requerimientos Legales</a:t>
            </a:r>
          </a:p>
          <a:p>
            <a:pPr marL="931863" marR="0" lvl="1" indent="-4572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SOPs y Manuales</a:t>
            </a:r>
          </a:p>
          <a:p>
            <a:pPr marL="1435100" marR="0" lvl="2" indent="-457200" algn="l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altLang="en-US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Identificación de Profesionales de la Salud/Funcionarios de 	Gobierno e  Interacciones</a:t>
            </a:r>
          </a:p>
          <a:p>
            <a:pPr marL="1435100" marR="0" lvl="2" indent="-457200" algn="l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altLang="en-US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Terceros Intermediarios - Distribuidores</a:t>
            </a:r>
          </a:p>
          <a:p>
            <a:pPr marL="1435100" marR="0" lvl="2" indent="-457200" algn="l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altLang="en-US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Contribuciones Caritativas</a:t>
            </a:r>
          </a:p>
          <a:p>
            <a:pPr marL="1435100" marR="0" lvl="2" indent="-457200" algn="l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Actividades Promocionales y Materiales de Promoción</a:t>
            </a:r>
          </a:p>
          <a:p>
            <a:pPr marL="1435100" marR="0" lvl="2" indent="-457200" algn="l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Revisión Plan Anual y Compensaciones</a:t>
            </a:r>
            <a:endParaRPr kumimoji="0" lang="es-CO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	</a:t>
            </a:r>
          </a:p>
          <a:p>
            <a:pPr marL="977900" marR="0" lvl="2" indent="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1046163" marR="0" lvl="1" indent="-5715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endParaRPr kumimoji="0" lang="es-CO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671286" y="740229"/>
            <a:ext cx="8221194" cy="49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1625" indent="-328613" algn="l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marL="776288" indent="-328613" algn="l" rtl="0" eaLnBrk="0" fontAlgn="base" hangingPunct="0">
              <a:spcBef>
                <a:spcPts val="6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5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marL="1279525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marL="16446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marL="21018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253746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6pPr>
            <a:lvl7pPr marL="294894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7pPr>
            <a:lvl8pPr marL="336042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8pPr>
            <a:lvl9pPr marL="377190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2. Elementos Programa Health Care Compliance</a:t>
            </a:r>
            <a:endParaRPr kumimoji="0" lang="es-CO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b. Oficial de Cumplimiento y Comité de Compliance</a:t>
            </a:r>
          </a:p>
          <a:p>
            <a:pPr marL="989013" marR="0" lvl="1" indent="-51435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Oficial de Cumplimiento: </a:t>
            </a:r>
          </a:p>
          <a:p>
            <a:pPr marL="1357312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Lidera implementación, revisión, mantenimiento del programa. </a:t>
            </a:r>
          </a:p>
          <a:p>
            <a:pPr marL="1357312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Participa en definición estratégicas. </a:t>
            </a:r>
          </a:p>
          <a:p>
            <a:pPr marL="1357312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Independiente.</a:t>
            </a:r>
          </a:p>
          <a:p>
            <a:pPr marL="989013" marR="0" lvl="1" indent="-51435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Comité de Cumplimiento:  </a:t>
            </a:r>
          </a:p>
          <a:p>
            <a:pPr marL="1357312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Órgano de liderazgo responsable por el diseño y la implementación del programa.</a:t>
            </a:r>
          </a:p>
          <a:p>
            <a:pPr marL="1357312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Comprometido con ejecución de políticas y asegura consistencia entre las estrategias del negocio y las políticas.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	</a:t>
            </a:r>
          </a:p>
          <a:p>
            <a:pPr marL="977900" marR="0" lvl="2" indent="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1046163" marR="0" lvl="1" indent="-5715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endParaRPr kumimoji="0" lang="es-CO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</p:txBody>
      </p:sp>
      <p:sp>
        <p:nvSpPr>
          <p:cNvPr id="6" name="Slide Number Placeholder 13"/>
          <p:cNvSpPr txBox="1">
            <a:spLocks/>
          </p:cNvSpPr>
          <p:nvPr/>
        </p:nvSpPr>
        <p:spPr bwMode="auto">
          <a:xfrm>
            <a:off x="13944601" y="7772400"/>
            <a:ext cx="251314" cy="3630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73025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  <a:sym typeface="Arial" charset="0"/>
              </a:defRPr>
            </a:lvl1pPr>
            <a:lvl2pPr marL="730250" indent="-273050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2pPr>
            <a:lvl3pPr marL="1462088" indent="-547688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3pPr>
            <a:lvl4pPr marL="2193925" indent="-822325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4pPr>
            <a:lvl5pPr marL="2925763" indent="-1096963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9pPr>
          </a:lstStyle>
          <a:p>
            <a:pPr marL="0" marR="0" lvl="0" indent="0" algn="r" defTabSz="730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47DBE-3B46-47E3-BFA1-DCAFDE8CB611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pPr marL="0" marR="0" lvl="0" indent="0" algn="r" defTabSz="7302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13"/>
          <p:cNvSpPr txBox="1">
            <a:spLocks/>
          </p:cNvSpPr>
          <p:nvPr/>
        </p:nvSpPr>
        <p:spPr bwMode="auto">
          <a:xfrm>
            <a:off x="13944601" y="7772400"/>
            <a:ext cx="251314" cy="451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73025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  <a:sym typeface="Arial" charset="0"/>
              </a:defRPr>
            </a:lvl1pPr>
            <a:lvl2pPr marL="730250" indent="-273050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2pPr>
            <a:lvl3pPr marL="1462088" indent="-547688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3pPr>
            <a:lvl4pPr marL="2193925" indent="-822325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4pPr>
            <a:lvl5pPr marL="2925763" indent="-1096963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9pPr>
          </a:lstStyle>
          <a:p>
            <a:pPr marL="0" marR="0" lvl="0" indent="0" algn="r" defTabSz="730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47DBE-3B46-47E3-BFA1-DCAFDE8CB611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pPr marL="0" marR="0" lvl="0" indent="0" algn="r" defTabSz="7302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671286" y="566057"/>
            <a:ext cx="8221194" cy="603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1625" indent="-328613" algn="l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1pPr>
            <a:lvl2pPr marL="776288" indent="-328613" algn="l" rtl="0" eaLnBrk="0" fontAlgn="base" hangingPunct="0">
              <a:spcBef>
                <a:spcPts val="6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5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2pPr>
            <a:lvl3pPr marL="1279525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3pPr>
            <a:lvl4pPr marL="16446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4pPr>
            <a:lvl5pPr marL="2101850" indent="-273050" algn="l" rtl="0" eaLnBrk="0" fontAlgn="base" hangingPunct="0">
              <a:spcBef>
                <a:spcPts val="538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rgbClr val="555555"/>
                </a:solidFill>
                <a:latin typeface="+mn-lt"/>
                <a:ea typeface="Arial Unicode MS" pitchFamily="-65" charset="0"/>
                <a:cs typeface="Arial Unicode MS" pitchFamily="-65" charset="0"/>
                <a:sym typeface="Arial" charset="0"/>
              </a:defRPr>
            </a:lvl5pPr>
            <a:lvl6pPr marL="253746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6pPr>
            <a:lvl7pPr marL="294894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7pPr>
            <a:lvl8pPr marL="336042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8pPr>
            <a:lvl9pPr marL="3771901" indent="-274320" algn="l" rtl="0" fontAlgn="base">
              <a:spcBef>
                <a:spcPts val="541"/>
              </a:spcBef>
              <a:spcAft>
                <a:spcPct val="0"/>
              </a:spcAft>
              <a:buSzPct val="100000"/>
              <a:buFont typeface="Arial" pitchFamily="-110" charset="0"/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10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2. Elementos Programa Health Care Compliance</a:t>
            </a:r>
            <a:endParaRPr kumimoji="0" lang="es-CO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sym typeface="Arial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AutoNum type="alphaLcPeriod" startAt="3"/>
              <a:tabLst/>
              <a:defRPr/>
            </a:pPr>
            <a:r>
              <a:rPr kumimoji="0" lang="es-CO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Entrenamiento</a:t>
            </a:r>
          </a:p>
          <a:p>
            <a:pPr marL="931863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Periodicidad </a:t>
            </a:r>
          </a:p>
          <a:p>
            <a:pPr marL="931863" marR="0" lvl="1" indent="592138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1698625" algn="l"/>
              </a:tabLst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Entrenamiento Anual Obligatorio</a:t>
            </a:r>
          </a:p>
          <a:p>
            <a:pPr marL="931863" marR="0" lvl="1" indent="142875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1698625" algn="l"/>
              </a:tabLst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    Entrenamientos Adicionales</a:t>
            </a:r>
          </a:p>
          <a:p>
            <a:pPr marL="931863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Metodología</a:t>
            </a:r>
          </a:p>
          <a:p>
            <a:pPr marL="931863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Asegurar el mensaje correcto – Audiencia</a:t>
            </a:r>
          </a:p>
          <a:p>
            <a:pPr marL="931863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Justa medida</a:t>
            </a:r>
          </a:p>
          <a:p>
            <a:pPr marL="931863" marR="0" lvl="1" indent="-457200" algn="l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Efectividad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d.</a:t>
            </a:r>
            <a:r>
              <a:rPr kumimoji="0" lang="es-CO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 </a:t>
            </a:r>
            <a:r>
              <a:rPr kumimoji="0" lang="es-CO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sym typeface="Arial" charset="0"/>
              </a:rPr>
              <a:t>Comunicación y No Retaliación</a:t>
            </a:r>
          </a:p>
          <a:p>
            <a:pPr marL="1435100" marR="0" lvl="2" indent="-45720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Promoción de la libre discusión y comunicación de situaciones relativas a la ética y el cumplimiento.</a:t>
            </a:r>
          </a:p>
          <a:p>
            <a:pPr marL="1435100" marR="0" lvl="2" indent="-45720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Escalación de violaciones o sospechas de violaciones (Línea Hotline)</a:t>
            </a:r>
          </a:p>
          <a:p>
            <a:pPr marL="1435100" marR="0" lvl="2" indent="-45720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CO" altLang="en-US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Política de no retaliación</a:t>
            </a: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474663" marR="0" lvl="1" indent="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s-CO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 Unicode MS" pitchFamily="-65" charset="0"/>
                <a:cs typeface="Arial Unicode MS" pitchFamily="38" charset="0"/>
                <a:sym typeface="Arial" charset="0"/>
              </a:rPr>
              <a:t>	</a:t>
            </a:r>
          </a:p>
          <a:p>
            <a:pPr marL="977900" marR="0" lvl="2" indent="0" algn="just" defTabSz="914400" rtl="0" eaLnBrk="0" fontAlgn="base" latinLnBrk="0" hangingPunct="0">
              <a:lnSpc>
                <a:spcPct val="100000"/>
              </a:lnSpc>
              <a:spcBef>
                <a:spcPts val="538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1046163" marR="0" lvl="1" indent="-571500" algn="just" defTabSz="914400" rtl="0" eaLnBrk="0" fontAlgn="base" latinLnBrk="0" hangingPunct="0">
              <a:lnSpc>
                <a:spcPct val="100000"/>
              </a:lnSpc>
              <a:spcBef>
                <a:spcPts val="638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endParaRPr kumimoji="0" lang="es-CO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es-CO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 Unicode MS" pitchFamily="-65" charset="0"/>
              <a:cs typeface="Arial Unicode MS" pitchFamily="38" charset="0"/>
              <a:sym typeface="Arial" charset="0"/>
            </a:endParaRPr>
          </a:p>
        </p:txBody>
      </p:sp>
      <p:sp>
        <p:nvSpPr>
          <p:cNvPr id="10" name="Slide Number Placeholder 13"/>
          <p:cNvSpPr txBox="1">
            <a:spLocks/>
          </p:cNvSpPr>
          <p:nvPr/>
        </p:nvSpPr>
        <p:spPr bwMode="auto">
          <a:xfrm>
            <a:off x="13944601" y="7772400"/>
            <a:ext cx="251314" cy="4278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73025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  <a:sym typeface="Arial" charset="0"/>
              </a:defRPr>
            </a:lvl1pPr>
            <a:lvl2pPr marL="730250" indent="-273050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2pPr>
            <a:lvl3pPr marL="1462088" indent="-547688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3pPr>
            <a:lvl4pPr marL="2193925" indent="-822325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4pPr>
            <a:lvl5pPr marL="2925763" indent="-1096963" algn="l" defTabSz="730250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 charset="0"/>
                <a:ea typeface="+mn-ea"/>
                <a:cs typeface="Arial Unicode MS" pitchFamily="38" charset="0"/>
              </a:defRPr>
            </a:lvl9pPr>
          </a:lstStyle>
          <a:p>
            <a:pPr marL="0" marR="0" lvl="0" indent="0" algn="r" defTabSz="7302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47DBE-3B46-47E3-BFA1-DCAFDE8CB611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pPr marL="0" marR="0" lvl="0" indent="0" algn="r" defTabSz="7302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431</Words>
  <Application>Microsoft Office PowerPoint</Application>
  <PresentationFormat>Presentación en pantalla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 Unicode MS</vt:lpstr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LINA MARIA CARO TABARES</cp:lastModifiedBy>
  <cp:revision>17</cp:revision>
  <dcterms:created xsi:type="dcterms:W3CDTF">2013-04-30T20:23:16Z</dcterms:created>
  <dcterms:modified xsi:type="dcterms:W3CDTF">2016-09-12T19:20:19Z</dcterms:modified>
</cp:coreProperties>
</file>