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notesMasterIdLst>
    <p:notesMasterId r:id="rId44"/>
  </p:notesMasterIdLst>
  <p:sldIdLst>
    <p:sldId id="263" r:id="rId3"/>
    <p:sldId id="32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262" r:id="rId43"/>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D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99" d="100"/>
          <a:sy n="99" d="100"/>
        </p:scale>
        <p:origin x="42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FC49A2-10C8-48E1-9444-6E8561734D6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CO"/>
        </a:p>
      </dgm:t>
    </dgm:pt>
    <dgm:pt modelId="{22FE8CB0-0A7E-4C07-8AC9-8B9ED3691005}">
      <dgm:prSet phldrT="[Texto]" custT="1"/>
      <dgm:spPr>
        <a:xfrm>
          <a:off x="3517060" y="476210"/>
          <a:ext cx="1807471" cy="1147744"/>
        </a:xfrm>
        <a:prstGeom prst="roundRect">
          <a:avLst>
            <a:gd name="adj" fmla="val 10000"/>
          </a:avLst>
        </a:prstGeom>
        <a:solidFill>
          <a:srgbClr val="78278B"/>
        </a:solidFill>
        <a:ln w="25400" cap="flat" cmpd="sng" algn="ctr">
          <a:solidFill>
            <a:srgbClr val="FFFFFF"/>
          </a:solidFill>
          <a:prstDash val="solid"/>
        </a:ln>
        <a:effectLst/>
      </dgm:spPr>
      <dgm:t>
        <a:bodyPr/>
        <a:lstStyle/>
        <a:p>
          <a:r>
            <a:rPr lang="es-CO" sz="1700" dirty="0">
              <a:solidFill>
                <a:srgbClr val="FFFFFF"/>
              </a:solidFill>
              <a:latin typeface="Verdana" panose="020B0604030504040204" pitchFamily="34" charset="0"/>
              <a:ea typeface="Verdana" panose="020B0604030504040204" pitchFamily="34" charset="0"/>
              <a:cs typeface="Verdana" panose="020B0604030504040204" pitchFamily="34" charset="0"/>
            </a:rPr>
            <a:t>Derecho de la Competencia</a:t>
          </a:r>
        </a:p>
      </dgm:t>
    </dgm:pt>
    <dgm:pt modelId="{3E4E61C6-915E-4389-98F5-87E2C329BD65}" type="parTrans" cxnId="{3E7759BF-FFE2-4648-A136-94F8CB36F020}">
      <dgm:prSet/>
      <dgm:spPr/>
      <dgm:t>
        <a:bodyPr/>
        <a:lstStyle/>
        <a:p>
          <a:endParaRPr lang="es-CO" sz="170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4F4FD88E-FEE7-415C-98B9-BC9BDF202502}" type="sibTrans" cxnId="{3E7759BF-FFE2-4648-A136-94F8CB36F020}">
      <dgm:prSet/>
      <dgm:spPr/>
      <dgm:t>
        <a:bodyPr/>
        <a:lstStyle/>
        <a:p>
          <a:endParaRPr lang="es-CO" sz="170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C272E357-B087-42BA-B098-838A9668F69D}">
      <dgm:prSet phldrT="[Texto]" custT="1"/>
      <dgm:spPr>
        <a:xfrm>
          <a:off x="203361" y="2149628"/>
          <a:ext cx="1807471" cy="1147744"/>
        </a:xfrm>
        <a:prstGeom prst="roundRect">
          <a:avLst>
            <a:gd name="adj" fmla="val 10000"/>
          </a:avLst>
        </a:prstGeom>
        <a:solidFill>
          <a:srgbClr val="78278B"/>
        </a:solidFill>
        <a:ln w="25400" cap="flat" cmpd="sng" algn="ctr">
          <a:solidFill>
            <a:srgbClr val="FFFFFF"/>
          </a:solidFill>
          <a:prstDash val="solid"/>
        </a:ln>
        <a:effectLst/>
      </dgm:spPr>
      <dgm:t>
        <a:bodyPr/>
        <a:lstStyle/>
        <a:p>
          <a:r>
            <a:rPr lang="es-CO" sz="1700" dirty="0">
              <a:solidFill>
                <a:srgbClr val="FFFFFF"/>
              </a:solidFill>
              <a:latin typeface="Verdana" panose="020B0604030504040204" pitchFamily="34" charset="0"/>
              <a:ea typeface="Verdana" panose="020B0604030504040204" pitchFamily="34" charset="0"/>
              <a:cs typeface="Verdana" panose="020B0604030504040204" pitchFamily="34" charset="0"/>
            </a:rPr>
            <a:t>Integraciones Empresariales</a:t>
          </a:r>
        </a:p>
      </dgm:t>
    </dgm:pt>
    <dgm:pt modelId="{94B183B7-50AD-41AB-80D9-D9EBE5411D84}" type="parTrans" cxnId="{5691DCEF-4E14-41C1-AF2A-EF2ECFCB43FE}">
      <dgm:prSet/>
      <dgm:spPr>
        <a:xfrm>
          <a:off x="906267" y="1433166"/>
          <a:ext cx="3313698" cy="525673"/>
        </a:xfrm>
        <a:custGeom>
          <a:avLst/>
          <a:gdLst/>
          <a:ahLst/>
          <a:cxnLst/>
          <a:rect l="0" t="0" r="0" b="0"/>
          <a:pathLst>
            <a:path>
              <a:moveTo>
                <a:pt x="3313698" y="0"/>
              </a:moveTo>
              <a:lnTo>
                <a:pt x="3313698" y="358230"/>
              </a:lnTo>
              <a:lnTo>
                <a:pt x="0" y="358230"/>
              </a:lnTo>
              <a:lnTo>
                <a:pt x="0" y="525673"/>
              </a:lnTo>
            </a:path>
          </a:pathLst>
        </a:custGeom>
        <a:noFill/>
        <a:ln w="25400" cap="flat" cmpd="sng" algn="ctr">
          <a:solidFill>
            <a:srgbClr val="78278B"/>
          </a:solidFill>
          <a:prstDash val="solid"/>
        </a:ln>
        <a:effectLst/>
      </dgm:spPr>
      <dgm:t>
        <a:bodyPr/>
        <a:lstStyle/>
        <a:p>
          <a:endParaRPr lang="es-CO" sz="170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DFF42B06-9C79-4381-85AD-761B03413DD4}" type="sibTrans" cxnId="{5691DCEF-4E14-41C1-AF2A-EF2ECFCB43FE}">
      <dgm:prSet/>
      <dgm:spPr/>
      <dgm:t>
        <a:bodyPr/>
        <a:lstStyle/>
        <a:p>
          <a:endParaRPr lang="es-CO" sz="170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6576D849-C581-4EB1-9A41-0370F005D6E6}">
      <dgm:prSet phldrT="[Texto]" custT="1"/>
      <dgm:spPr>
        <a:xfrm>
          <a:off x="203361" y="3823046"/>
          <a:ext cx="1807471" cy="1147744"/>
        </a:xfrm>
        <a:prstGeom prst="roundRect">
          <a:avLst>
            <a:gd name="adj" fmla="val 10000"/>
          </a:avLst>
        </a:prstGeom>
        <a:solidFill>
          <a:srgbClr val="78278B"/>
        </a:solidFill>
        <a:ln w="25400" cap="flat" cmpd="sng" algn="ctr">
          <a:solidFill>
            <a:srgbClr val="FFFFFF"/>
          </a:solidFill>
          <a:prstDash val="solid"/>
        </a:ln>
        <a:effectLst/>
      </dgm:spPr>
      <dgm:t>
        <a:bodyPr/>
        <a:lstStyle/>
        <a:p>
          <a:r>
            <a:rPr lang="es-CO" sz="1700" dirty="0">
              <a:solidFill>
                <a:srgbClr val="FFFFFF"/>
              </a:solidFill>
              <a:latin typeface="Verdana" panose="020B0604030504040204" pitchFamily="34" charset="0"/>
              <a:ea typeface="Verdana" panose="020B0604030504040204" pitchFamily="34" charset="0"/>
              <a:cs typeface="Verdana" panose="020B0604030504040204" pitchFamily="34" charset="0"/>
            </a:rPr>
            <a:t>Posición de Dominio</a:t>
          </a:r>
        </a:p>
      </dgm:t>
    </dgm:pt>
    <dgm:pt modelId="{9FF45179-8498-4A37-959D-72C843C48A26}" type="parTrans" cxnId="{941DFE9F-A42A-4FDE-BDB0-BB1FB9F98304}">
      <dgm:prSet/>
      <dgm:spPr>
        <a:xfrm>
          <a:off x="906267" y="3106584"/>
          <a:ext cx="2209132" cy="525673"/>
        </a:xfrm>
        <a:custGeom>
          <a:avLst/>
          <a:gdLst/>
          <a:ahLst/>
          <a:cxnLst/>
          <a:rect l="0" t="0" r="0" b="0"/>
          <a:pathLst>
            <a:path>
              <a:moveTo>
                <a:pt x="2209132" y="0"/>
              </a:moveTo>
              <a:lnTo>
                <a:pt x="2209132" y="358230"/>
              </a:lnTo>
              <a:lnTo>
                <a:pt x="0" y="358230"/>
              </a:lnTo>
              <a:lnTo>
                <a:pt x="0" y="525673"/>
              </a:lnTo>
            </a:path>
          </a:pathLst>
        </a:custGeom>
        <a:noFill/>
        <a:ln w="25400" cap="flat" cmpd="sng" algn="ctr">
          <a:solidFill>
            <a:srgbClr val="78278B"/>
          </a:solidFill>
          <a:prstDash val="solid"/>
        </a:ln>
        <a:effectLst/>
      </dgm:spPr>
      <dgm:t>
        <a:bodyPr/>
        <a:lstStyle/>
        <a:p>
          <a:endParaRPr lang="es-CO" sz="170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5171C1D2-46EE-43D6-8CD3-5ABBBE77FF5D}" type="sibTrans" cxnId="{941DFE9F-A42A-4FDE-BDB0-BB1FB9F98304}">
      <dgm:prSet/>
      <dgm:spPr/>
      <dgm:t>
        <a:bodyPr/>
        <a:lstStyle/>
        <a:p>
          <a:endParaRPr lang="es-CO" sz="170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46B6F0BA-8C90-4B94-9463-256FA0C50D7F}">
      <dgm:prSet phldrT="[Texto]" custT="1"/>
      <dgm:spPr>
        <a:xfrm>
          <a:off x="2412493" y="3823046"/>
          <a:ext cx="1807471" cy="1147744"/>
        </a:xfrm>
        <a:prstGeom prst="roundRect">
          <a:avLst>
            <a:gd name="adj" fmla="val 10000"/>
          </a:avLst>
        </a:prstGeom>
        <a:solidFill>
          <a:srgbClr val="78278B"/>
        </a:solidFill>
        <a:ln w="25400" cap="flat" cmpd="sng" algn="ctr">
          <a:solidFill>
            <a:srgbClr val="FFFFFF"/>
          </a:solidFill>
          <a:prstDash val="solid"/>
        </a:ln>
        <a:effectLst/>
      </dgm:spPr>
      <dgm:t>
        <a:bodyPr/>
        <a:lstStyle/>
        <a:p>
          <a:r>
            <a:rPr lang="es-CO" sz="1700" dirty="0">
              <a:solidFill>
                <a:srgbClr val="FFFFFF"/>
              </a:solidFill>
              <a:latin typeface="Verdana" panose="020B0604030504040204" pitchFamily="34" charset="0"/>
              <a:ea typeface="Verdana" panose="020B0604030504040204" pitchFamily="34" charset="0"/>
              <a:cs typeface="Verdana" panose="020B0604030504040204" pitchFamily="34" charset="0"/>
            </a:rPr>
            <a:t>Acuerdos</a:t>
          </a:r>
        </a:p>
      </dgm:t>
    </dgm:pt>
    <dgm:pt modelId="{A530F898-CCA4-439D-8326-57489FB7EFE5}" type="parTrans" cxnId="{1EDF2073-262D-4FD7-83D3-ED5F33478832}">
      <dgm:prSet/>
      <dgm:spPr>
        <a:xfrm>
          <a:off x="3069679" y="3106584"/>
          <a:ext cx="91440" cy="525673"/>
        </a:xfrm>
        <a:custGeom>
          <a:avLst/>
          <a:gdLst/>
          <a:ahLst/>
          <a:cxnLst/>
          <a:rect l="0" t="0" r="0" b="0"/>
          <a:pathLst>
            <a:path>
              <a:moveTo>
                <a:pt x="45720" y="0"/>
              </a:moveTo>
              <a:lnTo>
                <a:pt x="45720" y="525673"/>
              </a:lnTo>
            </a:path>
          </a:pathLst>
        </a:custGeom>
        <a:noFill/>
        <a:ln w="25400" cap="flat" cmpd="sng" algn="ctr">
          <a:solidFill>
            <a:srgbClr val="BBE0E3">
              <a:shade val="80000"/>
              <a:hueOff val="0"/>
              <a:satOff val="0"/>
              <a:lumOff val="0"/>
              <a:alphaOff val="0"/>
            </a:srgbClr>
          </a:solidFill>
          <a:prstDash val="solid"/>
        </a:ln>
        <a:effectLst/>
      </dgm:spPr>
      <dgm:t>
        <a:bodyPr/>
        <a:lstStyle/>
        <a:p>
          <a:endParaRPr lang="es-CO" sz="170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C68B36E9-D3FB-4AFF-B5D4-760BA784D863}" type="sibTrans" cxnId="{1EDF2073-262D-4FD7-83D3-ED5F33478832}">
      <dgm:prSet/>
      <dgm:spPr/>
      <dgm:t>
        <a:bodyPr/>
        <a:lstStyle/>
        <a:p>
          <a:endParaRPr lang="es-CO" sz="170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CE4C026B-FFE1-4463-B9F9-34DF26E3C360}">
      <dgm:prSet phldrT="[Texto]" custT="1"/>
      <dgm:spPr>
        <a:xfrm>
          <a:off x="4621626" y="2149628"/>
          <a:ext cx="1807471" cy="1147744"/>
        </a:xfrm>
        <a:prstGeom prst="roundRect">
          <a:avLst>
            <a:gd name="adj" fmla="val 10000"/>
          </a:avLst>
        </a:prstGeom>
        <a:solidFill>
          <a:srgbClr val="78278B"/>
        </a:solidFill>
        <a:ln w="25400" cap="flat" cmpd="sng" algn="ctr">
          <a:solidFill>
            <a:srgbClr val="FFFFFF"/>
          </a:solidFill>
          <a:prstDash val="solid"/>
        </a:ln>
        <a:effectLst/>
      </dgm:spPr>
      <dgm:t>
        <a:bodyPr/>
        <a:lstStyle/>
        <a:p>
          <a:r>
            <a:rPr lang="es-CO" sz="1700" dirty="0">
              <a:solidFill>
                <a:srgbClr val="FFFFFF"/>
              </a:solidFill>
              <a:latin typeface="Verdana" panose="020B0604030504040204" pitchFamily="34" charset="0"/>
              <a:ea typeface="Verdana" panose="020B0604030504040204" pitchFamily="34" charset="0"/>
              <a:cs typeface="Verdana" panose="020B0604030504040204" pitchFamily="34" charset="0"/>
            </a:rPr>
            <a:t>Competencia Desleal</a:t>
          </a:r>
        </a:p>
      </dgm:t>
    </dgm:pt>
    <dgm:pt modelId="{2AE7ED7E-D2E7-4A36-8B1F-13319336979D}" type="parTrans" cxnId="{66615782-25DB-4819-8ABA-24F5AEBF43E4}">
      <dgm:prSet/>
      <dgm:spPr>
        <a:xfrm>
          <a:off x="4219965" y="1433166"/>
          <a:ext cx="1104566" cy="525673"/>
        </a:xfrm>
        <a:custGeom>
          <a:avLst/>
          <a:gdLst/>
          <a:ahLst/>
          <a:cxnLst/>
          <a:rect l="0" t="0" r="0" b="0"/>
          <a:pathLst>
            <a:path>
              <a:moveTo>
                <a:pt x="0" y="0"/>
              </a:moveTo>
              <a:lnTo>
                <a:pt x="0" y="358230"/>
              </a:lnTo>
              <a:lnTo>
                <a:pt x="1104566" y="358230"/>
              </a:lnTo>
              <a:lnTo>
                <a:pt x="1104566" y="525673"/>
              </a:lnTo>
            </a:path>
          </a:pathLst>
        </a:custGeom>
        <a:noFill/>
        <a:ln w="25400" cap="flat" cmpd="sng" algn="ctr">
          <a:solidFill>
            <a:srgbClr val="78278B"/>
          </a:solidFill>
          <a:prstDash val="solid"/>
        </a:ln>
        <a:effectLst/>
      </dgm:spPr>
      <dgm:t>
        <a:bodyPr/>
        <a:lstStyle/>
        <a:p>
          <a:endParaRPr lang="es-CO" sz="170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5EBF128D-AF6A-4E84-97E1-A87AE272EC60}" type="sibTrans" cxnId="{66615782-25DB-4819-8ABA-24F5AEBF43E4}">
      <dgm:prSet/>
      <dgm:spPr/>
      <dgm:t>
        <a:bodyPr/>
        <a:lstStyle/>
        <a:p>
          <a:endParaRPr lang="es-CO" sz="170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A90A2A14-ED80-4750-B460-FF2BEACFF51B}">
      <dgm:prSet phldrT="[Texto]" custT="1"/>
      <dgm:spPr>
        <a:xfrm>
          <a:off x="6830758" y="2149628"/>
          <a:ext cx="1807471" cy="1147744"/>
        </a:xfrm>
        <a:prstGeom prst="roundRect">
          <a:avLst>
            <a:gd name="adj" fmla="val 10000"/>
          </a:avLst>
        </a:prstGeom>
        <a:solidFill>
          <a:srgbClr val="78278B"/>
        </a:solidFill>
        <a:ln w="25400" cap="flat" cmpd="sng" algn="ctr">
          <a:solidFill>
            <a:srgbClr val="FFFFFF"/>
          </a:solidFill>
          <a:prstDash val="solid"/>
        </a:ln>
        <a:effectLst/>
      </dgm:spPr>
      <dgm:t>
        <a:bodyPr/>
        <a:lstStyle/>
        <a:p>
          <a:r>
            <a:rPr lang="es-CO" sz="1700" dirty="0">
              <a:solidFill>
                <a:srgbClr val="FFFFFF"/>
              </a:solidFill>
              <a:latin typeface="Verdana" panose="020B0604030504040204" pitchFamily="34" charset="0"/>
              <a:ea typeface="Verdana" panose="020B0604030504040204" pitchFamily="34" charset="0"/>
              <a:cs typeface="Verdana" panose="020B0604030504040204" pitchFamily="34" charset="0"/>
            </a:rPr>
            <a:t>Estatuto del Consumidor</a:t>
          </a:r>
        </a:p>
      </dgm:t>
    </dgm:pt>
    <dgm:pt modelId="{BA3EDF16-BE5F-44CE-B9D1-A160B3D510E9}" type="parTrans" cxnId="{4127E902-5DA8-4610-9385-1AE9514D7B42}">
      <dgm:prSet/>
      <dgm:spPr>
        <a:xfrm>
          <a:off x="4219965" y="1433166"/>
          <a:ext cx="3313698" cy="525673"/>
        </a:xfrm>
        <a:custGeom>
          <a:avLst/>
          <a:gdLst/>
          <a:ahLst/>
          <a:cxnLst/>
          <a:rect l="0" t="0" r="0" b="0"/>
          <a:pathLst>
            <a:path>
              <a:moveTo>
                <a:pt x="0" y="0"/>
              </a:moveTo>
              <a:lnTo>
                <a:pt x="0" y="358230"/>
              </a:lnTo>
              <a:lnTo>
                <a:pt x="3313698" y="358230"/>
              </a:lnTo>
              <a:lnTo>
                <a:pt x="3313698" y="525673"/>
              </a:lnTo>
            </a:path>
          </a:pathLst>
        </a:custGeom>
        <a:noFill/>
        <a:ln w="25400" cap="flat" cmpd="sng" algn="ctr">
          <a:solidFill>
            <a:srgbClr val="78278B"/>
          </a:solidFill>
          <a:prstDash val="solid"/>
        </a:ln>
        <a:effectLst/>
      </dgm:spPr>
      <dgm:t>
        <a:bodyPr/>
        <a:lstStyle/>
        <a:p>
          <a:endParaRPr lang="es-CO" sz="170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ECB5A260-5A42-45A2-A310-115917519338}" type="sibTrans" cxnId="{4127E902-5DA8-4610-9385-1AE9514D7B42}">
      <dgm:prSet/>
      <dgm:spPr/>
      <dgm:t>
        <a:bodyPr/>
        <a:lstStyle/>
        <a:p>
          <a:endParaRPr lang="es-CO" sz="170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6D2F1B11-2030-48DB-884C-2F3837AB39E4}">
      <dgm:prSet phldrT="[Texto]" custT="1"/>
      <dgm:spPr>
        <a:xfrm>
          <a:off x="2412493" y="2149628"/>
          <a:ext cx="1807471" cy="1147744"/>
        </a:xfrm>
        <a:prstGeom prst="roundRect">
          <a:avLst>
            <a:gd name="adj" fmla="val 10000"/>
          </a:avLst>
        </a:prstGeom>
        <a:solidFill>
          <a:srgbClr val="78278B"/>
        </a:solidFill>
        <a:ln w="25400" cap="flat" cmpd="sng" algn="ctr">
          <a:solidFill>
            <a:srgbClr val="FFFFFF"/>
          </a:solidFill>
          <a:prstDash val="solid"/>
        </a:ln>
        <a:effectLst/>
      </dgm:spPr>
      <dgm:t>
        <a:bodyPr/>
        <a:lstStyle/>
        <a:p>
          <a:r>
            <a:rPr lang="es-CO" sz="1700" dirty="0">
              <a:solidFill>
                <a:srgbClr val="FFFFFF"/>
              </a:solidFill>
              <a:latin typeface="Verdana" panose="020B0604030504040204" pitchFamily="34" charset="0"/>
              <a:ea typeface="Verdana" panose="020B0604030504040204" pitchFamily="34" charset="0"/>
              <a:cs typeface="Verdana" panose="020B0604030504040204" pitchFamily="34" charset="0"/>
            </a:rPr>
            <a:t>Prácticas Restrictivas</a:t>
          </a:r>
        </a:p>
      </dgm:t>
    </dgm:pt>
    <dgm:pt modelId="{5B99C0F0-01A8-4A0A-84B3-46A07C67E76C}" type="parTrans" cxnId="{5279F501-9E4F-409F-8A23-7DB575CAAD9E}">
      <dgm:prSet/>
      <dgm:spPr>
        <a:xfrm>
          <a:off x="3115399" y="1433166"/>
          <a:ext cx="1104566" cy="525673"/>
        </a:xfrm>
        <a:custGeom>
          <a:avLst/>
          <a:gdLst/>
          <a:ahLst/>
          <a:cxnLst/>
          <a:rect l="0" t="0" r="0" b="0"/>
          <a:pathLst>
            <a:path>
              <a:moveTo>
                <a:pt x="1104566" y="0"/>
              </a:moveTo>
              <a:lnTo>
                <a:pt x="1104566" y="358230"/>
              </a:lnTo>
              <a:lnTo>
                <a:pt x="0" y="358230"/>
              </a:lnTo>
              <a:lnTo>
                <a:pt x="0" y="525673"/>
              </a:lnTo>
            </a:path>
          </a:pathLst>
        </a:custGeom>
        <a:noFill/>
        <a:ln w="25400" cap="flat" cmpd="sng" algn="ctr">
          <a:solidFill>
            <a:srgbClr val="BBE0E3">
              <a:shade val="60000"/>
              <a:hueOff val="0"/>
              <a:satOff val="0"/>
              <a:lumOff val="0"/>
              <a:alphaOff val="0"/>
            </a:srgbClr>
          </a:solidFill>
          <a:prstDash val="solid"/>
        </a:ln>
        <a:effectLst/>
      </dgm:spPr>
      <dgm:t>
        <a:bodyPr/>
        <a:lstStyle/>
        <a:p>
          <a:endParaRPr lang="es-CO" sz="170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6FF20AA9-A381-466B-998A-B789C451D096}" type="sibTrans" cxnId="{5279F501-9E4F-409F-8A23-7DB575CAAD9E}">
      <dgm:prSet/>
      <dgm:spPr/>
      <dgm:t>
        <a:bodyPr/>
        <a:lstStyle/>
        <a:p>
          <a:endParaRPr lang="es-CO" sz="170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E3C0AB21-31AE-4E46-AAAF-156B05D3EC15}">
      <dgm:prSet phldrT="[Texto]" custT="1"/>
      <dgm:spPr>
        <a:xfrm>
          <a:off x="4621626" y="3823046"/>
          <a:ext cx="1807471" cy="1147744"/>
        </a:xfrm>
        <a:prstGeom prst="roundRect">
          <a:avLst>
            <a:gd name="adj" fmla="val 10000"/>
          </a:avLst>
        </a:prstGeom>
        <a:solidFill>
          <a:srgbClr val="78278B"/>
        </a:solidFill>
        <a:ln w="25400" cap="flat" cmpd="sng" algn="ctr">
          <a:solidFill>
            <a:srgbClr val="FFFFFF"/>
          </a:solidFill>
          <a:prstDash val="solid"/>
        </a:ln>
        <a:effectLst/>
      </dgm:spPr>
      <dgm:t>
        <a:bodyPr/>
        <a:lstStyle/>
        <a:p>
          <a:r>
            <a:rPr lang="es-CO" sz="1700" dirty="0">
              <a:solidFill>
                <a:srgbClr val="FFFFFF"/>
              </a:solidFill>
              <a:latin typeface="Verdana" panose="020B0604030504040204" pitchFamily="34" charset="0"/>
              <a:ea typeface="Verdana" panose="020B0604030504040204" pitchFamily="34" charset="0"/>
              <a:cs typeface="Verdana" panose="020B0604030504040204" pitchFamily="34" charset="0"/>
            </a:rPr>
            <a:t>Actos</a:t>
          </a:r>
        </a:p>
      </dgm:t>
    </dgm:pt>
    <dgm:pt modelId="{52AA4847-C90A-45B9-A1A1-49D250044180}" type="parTrans" cxnId="{2F482824-CEED-4359-B3B3-A777F75EE16E}">
      <dgm:prSet/>
      <dgm:spPr>
        <a:xfrm>
          <a:off x="3115399" y="3106584"/>
          <a:ext cx="2209132" cy="525673"/>
        </a:xfrm>
        <a:custGeom>
          <a:avLst/>
          <a:gdLst/>
          <a:ahLst/>
          <a:cxnLst/>
          <a:rect l="0" t="0" r="0" b="0"/>
          <a:pathLst>
            <a:path>
              <a:moveTo>
                <a:pt x="0" y="0"/>
              </a:moveTo>
              <a:lnTo>
                <a:pt x="0" y="358230"/>
              </a:lnTo>
              <a:lnTo>
                <a:pt x="2209132" y="358230"/>
              </a:lnTo>
              <a:lnTo>
                <a:pt x="2209132" y="525673"/>
              </a:lnTo>
            </a:path>
          </a:pathLst>
        </a:custGeom>
        <a:noFill/>
        <a:ln w="25400" cap="flat" cmpd="sng" algn="ctr">
          <a:solidFill>
            <a:srgbClr val="78278B"/>
          </a:solidFill>
          <a:prstDash val="solid"/>
        </a:ln>
        <a:effectLst/>
      </dgm:spPr>
      <dgm:t>
        <a:bodyPr/>
        <a:lstStyle/>
        <a:p>
          <a:endParaRPr lang="es-CO" sz="170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0416AEB9-C83A-4773-8F54-393217E4CA75}" type="sibTrans" cxnId="{2F482824-CEED-4359-B3B3-A777F75EE16E}">
      <dgm:prSet/>
      <dgm:spPr/>
      <dgm:t>
        <a:bodyPr/>
        <a:lstStyle/>
        <a:p>
          <a:endParaRPr lang="es-CO" sz="170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ECC8F566-90B8-43AB-8EFC-83151D26286E}" type="pres">
      <dgm:prSet presAssocID="{9DFC49A2-10C8-48E1-9444-6E8561734D66}" presName="hierChild1" presStyleCnt="0">
        <dgm:presLayoutVars>
          <dgm:chPref val="1"/>
          <dgm:dir/>
          <dgm:animOne val="branch"/>
          <dgm:animLvl val="lvl"/>
          <dgm:resizeHandles/>
        </dgm:presLayoutVars>
      </dgm:prSet>
      <dgm:spPr/>
      <dgm:t>
        <a:bodyPr/>
        <a:lstStyle/>
        <a:p>
          <a:endParaRPr lang="es-CO"/>
        </a:p>
      </dgm:t>
    </dgm:pt>
    <dgm:pt modelId="{06C97919-F8D2-42FD-9803-1B7A17441530}" type="pres">
      <dgm:prSet presAssocID="{22FE8CB0-0A7E-4C07-8AC9-8B9ED3691005}" presName="hierRoot1" presStyleCnt="0"/>
      <dgm:spPr/>
    </dgm:pt>
    <dgm:pt modelId="{A3AF3E98-64CB-405E-BFDE-097E4A6460A2}" type="pres">
      <dgm:prSet presAssocID="{22FE8CB0-0A7E-4C07-8AC9-8B9ED3691005}" presName="composite" presStyleCnt="0"/>
      <dgm:spPr/>
    </dgm:pt>
    <dgm:pt modelId="{07FE4011-9AB5-4FFF-953C-1104CD38C94A}" type="pres">
      <dgm:prSet presAssocID="{22FE8CB0-0A7E-4C07-8AC9-8B9ED3691005}" presName="background" presStyleLbl="node0" presStyleIdx="0" presStyleCnt="1"/>
      <dgm:spPr>
        <a:xfrm>
          <a:off x="3316229" y="285422"/>
          <a:ext cx="1807471" cy="1147744"/>
        </a:xfrm>
        <a:prstGeom prst="roundRect">
          <a:avLst>
            <a:gd name="adj" fmla="val 10000"/>
          </a:avLst>
        </a:prstGeom>
        <a:solidFill>
          <a:srgbClr val="A7A7A7"/>
        </a:solidFill>
        <a:ln w="25400" cap="flat" cmpd="sng" algn="ctr">
          <a:solidFill>
            <a:srgbClr val="78278B"/>
          </a:solidFill>
          <a:prstDash val="solid"/>
        </a:ln>
        <a:effectLst/>
      </dgm:spPr>
      <dgm:t>
        <a:bodyPr/>
        <a:lstStyle/>
        <a:p>
          <a:endParaRPr lang="es-CO"/>
        </a:p>
      </dgm:t>
    </dgm:pt>
    <dgm:pt modelId="{DB200BFD-BFD4-4F02-BBB0-1D194EDD7B52}" type="pres">
      <dgm:prSet presAssocID="{22FE8CB0-0A7E-4C07-8AC9-8B9ED3691005}" presName="text" presStyleLbl="fgAcc0" presStyleIdx="0" presStyleCnt="1">
        <dgm:presLayoutVars>
          <dgm:chPref val="3"/>
        </dgm:presLayoutVars>
      </dgm:prSet>
      <dgm:spPr/>
      <dgm:t>
        <a:bodyPr/>
        <a:lstStyle/>
        <a:p>
          <a:endParaRPr lang="es-CO"/>
        </a:p>
      </dgm:t>
    </dgm:pt>
    <dgm:pt modelId="{154DBFC0-2A1E-4368-9CFC-E50814EDE519}" type="pres">
      <dgm:prSet presAssocID="{22FE8CB0-0A7E-4C07-8AC9-8B9ED3691005}" presName="hierChild2" presStyleCnt="0"/>
      <dgm:spPr/>
    </dgm:pt>
    <dgm:pt modelId="{BA598501-E06D-46FC-A802-175BF3F9C6AA}" type="pres">
      <dgm:prSet presAssocID="{94B183B7-50AD-41AB-80D9-D9EBE5411D84}" presName="Name10" presStyleLbl="parChTrans1D2" presStyleIdx="0" presStyleCnt="4"/>
      <dgm:spPr/>
      <dgm:t>
        <a:bodyPr/>
        <a:lstStyle/>
        <a:p>
          <a:endParaRPr lang="es-CO"/>
        </a:p>
      </dgm:t>
    </dgm:pt>
    <dgm:pt modelId="{AABDBDCD-1C67-4C88-905A-A3D0079A2B7F}" type="pres">
      <dgm:prSet presAssocID="{C272E357-B087-42BA-B098-838A9668F69D}" presName="hierRoot2" presStyleCnt="0"/>
      <dgm:spPr/>
    </dgm:pt>
    <dgm:pt modelId="{2BDB4A03-C46F-4BF3-9FC0-DB2C69908C24}" type="pres">
      <dgm:prSet presAssocID="{C272E357-B087-42BA-B098-838A9668F69D}" presName="composite2" presStyleCnt="0"/>
      <dgm:spPr/>
    </dgm:pt>
    <dgm:pt modelId="{3610FFF5-A195-4D59-9DBE-8908894E2B20}" type="pres">
      <dgm:prSet presAssocID="{C272E357-B087-42BA-B098-838A9668F69D}" presName="background2" presStyleLbl="node2" presStyleIdx="0" presStyleCnt="4"/>
      <dgm:spPr>
        <a:xfrm>
          <a:off x="2531" y="1958839"/>
          <a:ext cx="1807471" cy="1147744"/>
        </a:xfrm>
        <a:prstGeom prst="roundRect">
          <a:avLst>
            <a:gd name="adj" fmla="val 10000"/>
          </a:avLst>
        </a:prstGeom>
        <a:solidFill>
          <a:srgbClr val="A7A7A7"/>
        </a:solidFill>
        <a:ln w="25400" cap="flat" cmpd="sng" algn="ctr">
          <a:solidFill>
            <a:srgbClr val="78278B"/>
          </a:solidFill>
          <a:prstDash val="solid"/>
        </a:ln>
        <a:effectLst/>
      </dgm:spPr>
      <dgm:t>
        <a:bodyPr/>
        <a:lstStyle/>
        <a:p>
          <a:endParaRPr lang="es-CO"/>
        </a:p>
      </dgm:t>
    </dgm:pt>
    <dgm:pt modelId="{48887E06-B066-49C2-9E9E-19F36016BBEB}" type="pres">
      <dgm:prSet presAssocID="{C272E357-B087-42BA-B098-838A9668F69D}" presName="text2" presStyleLbl="fgAcc2" presStyleIdx="0" presStyleCnt="4">
        <dgm:presLayoutVars>
          <dgm:chPref val="3"/>
        </dgm:presLayoutVars>
      </dgm:prSet>
      <dgm:spPr/>
      <dgm:t>
        <a:bodyPr/>
        <a:lstStyle/>
        <a:p>
          <a:endParaRPr lang="es-CO"/>
        </a:p>
      </dgm:t>
    </dgm:pt>
    <dgm:pt modelId="{C57AEA53-C3E8-4150-994B-F707BCF6F750}" type="pres">
      <dgm:prSet presAssocID="{C272E357-B087-42BA-B098-838A9668F69D}" presName="hierChild3" presStyleCnt="0"/>
      <dgm:spPr/>
    </dgm:pt>
    <dgm:pt modelId="{1832815B-BC60-4840-AEA1-96F69361138E}" type="pres">
      <dgm:prSet presAssocID="{5B99C0F0-01A8-4A0A-84B3-46A07C67E76C}" presName="Name10" presStyleLbl="parChTrans1D2" presStyleIdx="1" presStyleCnt="4"/>
      <dgm:spPr/>
      <dgm:t>
        <a:bodyPr/>
        <a:lstStyle/>
        <a:p>
          <a:endParaRPr lang="es-CO"/>
        </a:p>
      </dgm:t>
    </dgm:pt>
    <dgm:pt modelId="{F99C9141-C20E-4C5E-8A92-3E537F28D634}" type="pres">
      <dgm:prSet presAssocID="{6D2F1B11-2030-48DB-884C-2F3837AB39E4}" presName="hierRoot2" presStyleCnt="0"/>
      <dgm:spPr/>
    </dgm:pt>
    <dgm:pt modelId="{300797DA-965E-4F49-B756-6D7C3AF24228}" type="pres">
      <dgm:prSet presAssocID="{6D2F1B11-2030-48DB-884C-2F3837AB39E4}" presName="composite2" presStyleCnt="0"/>
      <dgm:spPr/>
    </dgm:pt>
    <dgm:pt modelId="{C3CF4A06-F233-40BB-AC06-5858FAB7EDCB}" type="pres">
      <dgm:prSet presAssocID="{6D2F1B11-2030-48DB-884C-2F3837AB39E4}" presName="background2" presStyleLbl="node2" presStyleIdx="1" presStyleCnt="4"/>
      <dgm:spPr>
        <a:xfrm>
          <a:off x="2211663" y="1958839"/>
          <a:ext cx="1807471" cy="1147744"/>
        </a:xfrm>
        <a:prstGeom prst="roundRect">
          <a:avLst>
            <a:gd name="adj" fmla="val 10000"/>
          </a:avLst>
        </a:prstGeom>
        <a:solidFill>
          <a:srgbClr val="A7A7A7"/>
        </a:solidFill>
        <a:ln w="25400" cap="flat" cmpd="sng" algn="ctr">
          <a:solidFill>
            <a:srgbClr val="78278B"/>
          </a:solidFill>
          <a:prstDash val="solid"/>
        </a:ln>
        <a:effectLst/>
      </dgm:spPr>
      <dgm:t>
        <a:bodyPr/>
        <a:lstStyle/>
        <a:p>
          <a:endParaRPr lang="es-CO"/>
        </a:p>
      </dgm:t>
    </dgm:pt>
    <dgm:pt modelId="{AC05B43E-A222-477A-AC18-56117DB23004}" type="pres">
      <dgm:prSet presAssocID="{6D2F1B11-2030-48DB-884C-2F3837AB39E4}" presName="text2" presStyleLbl="fgAcc2" presStyleIdx="1" presStyleCnt="4">
        <dgm:presLayoutVars>
          <dgm:chPref val="3"/>
        </dgm:presLayoutVars>
      </dgm:prSet>
      <dgm:spPr/>
      <dgm:t>
        <a:bodyPr/>
        <a:lstStyle/>
        <a:p>
          <a:endParaRPr lang="es-CO"/>
        </a:p>
      </dgm:t>
    </dgm:pt>
    <dgm:pt modelId="{2EE16190-2A64-459E-BD71-BB55CAD3A268}" type="pres">
      <dgm:prSet presAssocID="{6D2F1B11-2030-48DB-884C-2F3837AB39E4}" presName="hierChild3" presStyleCnt="0"/>
      <dgm:spPr/>
    </dgm:pt>
    <dgm:pt modelId="{D5DD6447-70B6-4B41-A3B0-269BD29DCEA2}" type="pres">
      <dgm:prSet presAssocID="{9FF45179-8498-4A37-959D-72C843C48A26}" presName="Name17" presStyleLbl="parChTrans1D3" presStyleIdx="0" presStyleCnt="3"/>
      <dgm:spPr/>
      <dgm:t>
        <a:bodyPr/>
        <a:lstStyle/>
        <a:p>
          <a:endParaRPr lang="es-CO"/>
        </a:p>
      </dgm:t>
    </dgm:pt>
    <dgm:pt modelId="{618B8AC4-9189-4785-A3E3-3B436977DA0C}" type="pres">
      <dgm:prSet presAssocID="{6576D849-C581-4EB1-9A41-0370F005D6E6}" presName="hierRoot3" presStyleCnt="0"/>
      <dgm:spPr/>
    </dgm:pt>
    <dgm:pt modelId="{A1FEDDF7-3FB2-4555-A07C-893F99D8DBB5}" type="pres">
      <dgm:prSet presAssocID="{6576D849-C581-4EB1-9A41-0370F005D6E6}" presName="composite3" presStyleCnt="0"/>
      <dgm:spPr/>
    </dgm:pt>
    <dgm:pt modelId="{0B8C3EB8-CB46-4216-A507-AFE5107BD90C}" type="pres">
      <dgm:prSet presAssocID="{6576D849-C581-4EB1-9A41-0370F005D6E6}" presName="background3" presStyleLbl="node3" presStyleIdx="0" presStyleCnt="3"/>
      <dgm:spPr>
        <a:xfrm>
          <a:off x="2531" y="3632257"/>
          <a:ext cx="1807471" cy="1147744"/>
        </a:xfrm>
        <a:prstGeom prst="roundRect">
          <a:avLst>
            <a:gd name="adj" fmla="val 10000"/>
          </a:avLst>
        </a:prstGeom>
        <a:solidFill>
          <a:srgbClr val="A7A7A7"/>
        </a:solidFill>
        <a:ln w="25400" cap="flat" cmpd="sng" algn="ctr">
          <a:solidFill>
            <a:srgbClr val="78278B"/>
          </a:solidFill>
          <a:prstDash val="solid"/>
        </a:ln>
        <a:effectLst/>
      </dgm:spPr>
      <dgm:t>
        <a:bodyPr/>
        <a:lstStyle/>
        <a:p>
          <a:endParaRPr lang="es-CO"/>
        </a:p>
      </dgm:t>
    </dgm:pt>
    <dgm:pt modelId="{CEECAF07-AE66-459C-9F98-78B1846502F5}" type="pres">
      <dgm:prSet presAssocID="{6576D849-C581-4EB1-9A41-0370F005D6E6}" presName="text3" presStyleLbl="fgAcc3" presStyleIdx="0" presStyleCnt="3">
        <dgm:presLayoutVars>
          <dgm:chPref val="3"/>
        </dgm:presLayoutVars>
      </dgm:prSet>
      <dgm:spPr/>
      <dgm:t>
        <a:bodyPr/>
        <a:lstStyle/>
        <a:p>
          <a:endParaRPr lang="es-CO"/>
        </a:p>
      </dgm:t>
    </dgm:pt>
    <dgm:pt modelId="{12B4A79D-8573-43B1-AE6E-B175995EF8F0}" type="pres">
      <dgm:prSet presAssocID="{6576D849-C581-4EB1-9A41-0370F005D6E6}" presName="hierChild4" presStyleCnt="0"/>
      <dgm:spPr/>
    </dgm:pt>
    <dgm:pt modelId="{7AF0DC5C-D332-4CCB-A07E-A8255371C45A}" type="pres">
      <dgm:prSet presAssocID="{A530F898-CCA4-439D-8326-57489FB7EFE5}" presName="Name17" presStyleLbl="parChTrans1D3" presStyleIdx="1" presStyleCnt="3"/>
      <dgm:spPr/>
      <dgm:t>
        <a:bodyPr/>
        <a:lstStyle/>
        <a:p>
          <a:endParaRPr lang="es-CO"/>
        </a:p>
      </dgm:t>
    </dgm:pt>
    <dgm:pt modelId="{E87F9343-3546-495F-B204-9185FBA49E32}" type="pres">
      <dgm:prSet presAssocID="{46B6F0BA-8C90-4B94-9463-256FA0C50D7F}" presName="hierRoot3" presStyleCnt="0"/>
      <dgm:spPr/>
    </dgm:pt>
    <dgm:pt modelId="{742A1731-E715-4DD9-8B16-419957B6527D}" type="pres">
      <dgm:prSet presAssocID="{46B6F0BA-8C90-4B94-9463-256FA0C50D7F}" presName="composite3" presStyleCnt="0"/>
      <dgm:spPr/>
    </dgm:pt>
    <dgm:pt modelId="{C877D0F6-CC2B-40B4-94F3-D03586F3F2A6}" type="pres">
      <dgm:prSet presAssocID="{46B6F0BA-8C90-4B94-9463-256FA0C50D7F}" presName="background3" presStyleLbl="node3" presStyleIdx="1" presStyleCnt="3"/>
      <dgm:spPr>
        <a:xfrm>
          <a:off x="2211663" y="3632257"/>
          <a:ext cx="1807471" cy="1147744"/>
        </a:xfrm>
        <a:prstGeom prst="roundRect">
          <a:avLst>
            <a:gd name="adj" fmla="val 10000"/>
          </a:avLst>
        </a:prstGeom>
        <a:solidFill>
          <a:srgbClr val="A7A7A7"/>
        </a:solidFill>
        <a:ln w="25400" cap="flat" cmpd="sng" algn="ctr">
          <a:solidFill>
            <a:srgbClr val="78278B"/>
          </a:solidFill>
          <a:prstDash val="solid"/>
        </a:ln>
        <a:effectLst/>
      </dgm:spPr>
      <dgm:t>
        <a:bodyPr/>
        <a:lstStyle/>
        <a:p>
          <a:endParaRPr lang="es-CO"/>
        </a:p>
      </dgm:t>
    </dgm:pt>
    <dgm:pt modelId="{C05D2D34-0D7C-4AC1-A8F1-09CAA21744DB}" type="pres">
      <dgm:prSet presAssocID="{46B6F0BA-8C90-4B94-9463-256FA0C50D7F}" presName="text3" presStyleLbl="fgAcc3" presStyleIdx="1" presStyleCnt="3">
        <dgm:presLayoutVars>
          <dgm:chPref val="3"/>
        </dgm:presLayoutVars>
      </dgm:prSet>
      <dgm:spPr/>
      <dgm:t>
        <a:bodyPr/>
        <a:lstStyle/>
        <a:p>
          <a:endParaRPr lang="es-CO"/>
        </a:p>
      </dgm:t>
    </dgm:pt>
    <dgm:pt modelId="{845766F6-D3B9-4FAD-AFE6-DEBE4E2AB75C}" type="pres">
      <dgm:prSet presAssocID="{46B6F0BA-8C90-4B94-9463-256FA0C50D7F}" presName="hierChild4" presStyleCnt="0"/>
      <dgm:spPr/>
    </dgm:pt>
    <dgm:pt modelId="{C9DB7A5B-7F74-4A38-A2BA-13E1B3073BC8}" type="pres">
      <dgm:prSet presAssocID="{52AA4847-C90A-45B9-A1A1-49D250044180}" presName="Name17" presStyleLbl="parChTrans1D3" presStyleIdx="2" presStyleCnt="3"/>
      <dgm:spPr/>
      <dgm:t>
        <a:bodyPr/>
        <a:lstStyle/>
        <a:p>
          <a:endParaRPr lang="es-CO"/>
        </a:p>
      </dgm:t>
    </dgm:pt>
    <dgm:pt modelId="{AC13871F-8903-47E2-A795-E1DE25780290}" type="pres">
      <dgm:prSet presAssocID="{E3C0AB21-31AE-4E46-AAAF-156B05D3EC15}" presName="hierRoot3" presStyleCnt="0"/>
      <dgm:spPr/>
    </dgm:pt>
    <dgm:pt modelId="{D3BCEBEC-54A4-4A95-BAD5-3C07698AF192}" type="pres">
      <dgm:prSet presAssocID="{E3C0AB21-31AE-4E46-AAAF-156B05D3EC15}" presName="composite3" presStyleCnt="0"/>
      <dgm:spPr/>
    </dgm:pt>
    <dgm:pt modelId="{E75256FF-96FF-4441-AF10-612393AD644D}" type="pres">
      <dgm:prSet presAssocID="{E3C0AB21-31AE-4E46-AAAF-156B05D3EC15}" presName="background3" presStyleLbl="node3" presStyleIdx="2" presStyleCnt="3"/>
      <dgm:spPr>
        <a:xfrm>
          <a:off x="4420796" y="3632257"/>
          <a:ext cx="1807471" cy="1147744"/>
        </a:xfrm>
        <a:prstGeom prst="roundRect">
          <a:avLst>
            <a:gd name="adj" fmla="val 10000"/>
          </a:avLst>
        </a:prstGeom>
        <a:solidFill>
          <a:srgbClr val="A7A7A7"/>
        </a:solidFill>
        <a:ln w="25400" cap="flat" cmpd="sng" algn="ctr">
          <a:solidFill>
            <a:srgbClr val="78278B"/>
          </a:solidFill>
          <a:prstDash val="solid"/>
        </a:ln>
        <a:effectLst/>
      </dgm:spPr>
      <dgm:t>
        <a:bodyPr/>
        <a:lstStyle/>
        <a:p>
          <a:endParaRPr lang="es-CO"/>
        </a:p>
      </dgm:t>
    </dgm:pt>
    <dgm:pt modelId="{F7C9B537-8CF9-4AF9-8C2B-A070BDDBCE11}" type="pres">
      <dgm:prSet presAssocID="{E3C0AB21-31AE-4E46-AAAF-156B05D3EC15}" presName="text3" presStyleLbl="fgAcc3" presStyleIdx="2" presStyleCnt="3">
        <dgm:presLayoutVars>
          <dgm:chPref val="3"/>
        </dgm:presLayoutVars>
      </dgm:prSet>
      <dgm:spPr/>
      <dgm:t>
        <a:bodyPr/>
        <a:lstStyle/>
        <a:p>
          <a:endParaRPr lang="es-CO"/>
        </a:p>
      </dgm:t>
    </dgm:pt>
    <dgm:pt modelId="{684254A7-238F-4849-8115-4A5EB0AC8D34}" type="pres">
      <dgm:prSet presAssocID="{E3C0AB21-31AE-4E46-AAAF-156B05D3EC15}" presName="hierChild4" presStyleCnt="0"/>
      <dgm:spPr/>
    </dgm:pt>
    <dgm:pt modelId="{BFFDBC43-D662-4FE4-BC36-86DCD22BED36}" type="pres">
      <dgm:prSet presAssocID="{2AE7ED7E-D2E7-4A36-8B1F-13319336979D}" presName="Name10" presStyleLbl="parChTrans1D2" presStyleIdx="2" presStyleCnt="4"/>
      <dgm:spPr/>
      <dgm:t>
        <a:bodyPr/>
        <a:lstStyle/>
        <a:p>
          <a:endParaRPr lang="es-CO"/>
        </a:p>
      </dgm:t>
    </dgm:pt>
    <dgm:pt modelId="{AA03646F-F017-4542-A2ED-738B81138A00}" type="pres">
      <dgm:prSet presAssocID="{CE4C026B-FFE1-4463-B9F9-34DF26E3C360}" presName="hierRoot2" presStyleCnt="0"/>
      <dgm:spPr/>
    </dgm:pt>
    <dgm:pt modelId="{CF133423-EB7B-4A19-B77B-FFC8415D22BA}" type="pres">
      <dgm:prSet presAssocID="{CE4C026B-FFE1-4463-B9F9-34DF26E3C360}" presName="composite2" presStyleCnt="0"/>
      <dgm:spPr/>
    </dgm:pt>
    <dgm:pt modelId="{C6E3DE48-4221-487A-8546-2C2B65DF294D}" type="pres">
      <dgm:prSet presAssocID="{CE4C026B-FFE1-4463-B9F9-34DF26E3C360}" presName="background2" presStyleLbl="node2" presStyleIdx="2" presStyleCnt="4"/>
      <dgm:spPr>
        <a:xfrm>
          <a:off x="4420796" y="1958839"/>
          <a:ext cx="1807471" cy="1147744"/>
        </a:xfrm>
        <a:prstGeom prst="roundRect">
          <a:avLst>
            <a:gd name="adj" fmla="val 10000"/>
          </a:avLst>
        </a:prstGeom>
        <a:solidFill>
          <a:srgbClr val="A7A7A7"/>
        </a:solidFill>
        <a:ln w="25400" cap="flat" cmpd="sng" algn="ctr">
          <a:solidFill>
            <a:srgbClr val="78278B"/>
          </a:solidFill>
          <a:prstDash val="solid"/>
        </a:ln>
        <a:effectLst/>
      </dgm:spPr>
      <dgm:t>
        <a:bodyPr/>
        <a:lstStyle/>
        <a:p>
          <a:endParaRPr lang="es-CO"/>
        </a:p>
      </dgm:t>
    </dgm:pt>
    <dgm:pt modelId="{07723536-97B8-4A67-B431-43C2BF504E25}" type="pres">
      <dgm:prSet presAssocID="{CE4C026B-FFE1-4463-B9F9-34DF26E3C360}" presName="text2" presStyleLbl="fgAcc2" presStyleIdx="2" presStyleCnt="4">
        <dgm:presLayoutVars>
          <dgm:chPref val="3"/>
        </dgm:presLayoutVars>
      </dgm:prSet>
      <dgm:spPr/>
      <dgm:t>
        <a:bodyPr/>
        <a:lstStyle/>
        <a:p>
          <a:endParaRPr lang="es-CO"/>
        </a:p>
      </dgm:t>
    </dgm:pt>
    <dgm:pt modelId="{4096765A-9CE6-4EA1-B38F-24C0BF88F11D}" type="pres">
      <dgm:prSet presAssocID="{CE4C026B-FFE1-4463-B9F9-34DF26E3C360}" presName="hierChild3" presStyleCnt="0"/>
      <dgm:spPr/>
    </dgm:pt>
    <dgm:pt modelId="{55C7CF63-4DE6-4CF5-A674-7D5D051E4064}" type="pres">
      <dgm:prSet presAssocID="{BA3EDF16-BE5F-44CE-B9D1-A160B3D510E9}" presName="Name10" presStyleLbl="parChTrans1D2" presStyleIdx="3" presStyleCnt="4"/>
      <dgm:spPr/>
      <dgm:t>
        <a:bodyPr/>
        <a:lstStyle/>
        <a:p>
          <a:endParaRPr lang="es-CO"/>
        </a:p>
      </dgm:t>
    </dgm:pt>
    <dgm:pt modelId="{4C6F180E-1472-44F3-A5F9-8CDA85B5D229}" type="pres">
      <dgm:prSet presAssocID="{A90A2A14-ED80-4750-B460-FF2BEACFF51B}" presName="hierRoot2" presStyleCnt="0"/>
      <dgm:spPr/>
    </dgm:pt>
    <dgm:pt modelId="{6AD69AF9-A6E6-45F5-8E53-92B2FC35B3B9}" type="pres">
      <dgm:prSet presAssocID="{A90A2A14-ED80-4750-B460-FF2BEACFF51B}" presName="composite2" presStyleCnt="0"/>
      <dgm:spPr/>
    </dgm:pt>
    <dgm:pt modelId="{9739A02F-4086-484A-83F8-9B6AC5FBD353}" type="pres">
      <dgm:prSet presAssocID="{A90A2A14-ED80-4750-B460-FF2BEACFF51B}" presName="background2" presStyleLbl="node2" presStyleIdx="3" presStyleCnt="4"/>
      <dgm:spPr>
        <a:xfrm>
          <a:off x="6629928" y="1958839"/>
          <a:ext cx="1807471" cy="1147744"/>
        </a:xfrm>
        <a:prstGeom prst="roundRect">
          <a:avLst>
            <a:gd name="adj" fmla="val 10000"/>
          </a:avLst>
        </a:prstGeom>
        <a:solidFill>
          <a:srgbClr val="A7A7A7"/>
        </a:solidFill>
        <a:ln w="25400" cap="flat" cmpd="sng" algn="ctr">
          <a:solidFill>
            <a:srgbClr val="78278B"/>
          </a:solidFill>
          <a:prstDash val="solid"/>
        </a:ln>
        <a:effectLst/>
      </dgm:spPr>
      <dgm:t>
        <a:bodyPr/>
        <a:lstStyle/>
        <a:p>
          <a:endParaRPr lang="es-CO"/>
        </a:p>
      </dgm:t>
    </dgm:pt>
    <dgm:pt modelId="{E41E9AD4-F389-4D41-84D9-E9121ECBBBB7}" type="pres">
      <dgm:prSet presAssocID="{A90A2A14-ED80-4750-B460-FF2BEACFF51B}" presName="text2" presStyleLbl="fgAcc2" presStyleIdx="3" presStyleCnt="4">
        <dgm:presLayoutVars>
          <dgm:chPref val="3"/>
        </dgm:presLayoutVars>
      </dgm:prSet>
      <dgm:spPr/>
      <dgm:t>
        <a:bodyPr/>
        <a:lstStyle/>
        <a:p>
          <a:endParaRPr lang="es-CO"/>
        </a:p>
      </dgm:t>
    </dgm:pt>
    <dgm:pt modelId="{6096F20E-6450-405D-A205-85F9260CC23A}" type="pres">
      <dgm:prSet presAssocID="{A90A2A14-ED80-4750-B460-FF2BEACFF51B}" presName="hierChild3" presStyleCnt="0"/>
      <dgm:spPr/>
    </dgm:pt>
  </dgm:ptLst>
  <dgm:cxnLst>
    <dgm:cxn modelId="{2E36672C-0B27-412C-BC49-952D46DDB3A7}" type="presOf" srcId="{9FF45179-8498-4A37-959D-72C843C48A26}" destId="{D5DD6447-70B6-4B41-A3B0-269BD29DCEA2}" srcOrd="0" destOrd="0" presId="urn:microsoft.com/office/officeart/2005/8/layout/hierarchy1"/>
    <dgm:cxn modelId="{3E7759BF-FFE2-4648-A136-94F8CB36F020}" srcId="{9DFC49A2-10C8-48E1-9444-6E8561734D66}" destId="{22FE8CB0-0A7E-4C07-8AC9-8B9ED3691005}" srcOrd="0" destOrd="0" parTransId="{3E4E61C6-915E-4389-98F5-87E2C329BD65}" sibTransId="{4F4FD88E-FEE7-415C-98B9-BC9BDF202502}"/>
    <dgm:cxn modelId="{FA59386E-D933-4C36-8AE3-887D34F68F65}" type="presOf" srcId="{6D2F1B11-2030-48DB-884C-2F3837AB39E4}" destId="{AC05B43E-A222-477A-AC18-56117DB23004}" srcOrd="0" destOrd="0" presId="urn:microsoft.com/office/officeart/2005/8/layout/hierarchy1"/>
    <dgm:cxn modelId="{DAAE93E9-A3C4-4D74-BA54-E9F989ECEBAF}" type="presOf" srcId="{94B183B7-50AD-41AB-80D9-D9EBE5411D84}" destId="{BA598501-E06D-46FC-A802-175BF3F9C6AA}" srcOrd="0" destOrd="0" presId="urn:microsoft.com/office/officeart/2005/8/layout/hierarchy1"/>
    <dgm:cxn modelId="{941DFE9F-A42A-4FDE-BDB0-BB1FB9F98304}" srcId="{6D2F1B11-2030-48DB-884C-2F3837AB39E4}" destId="{6576D849-C581-4EB1-9A41-0370F005D6E6}" srcOrd="0" destOrd="0" parTransId="{9FF45179-8498-4A37-959D-72C843C48A26}" sibTransId="{5171C1D2-46EE-43D6-8CD3-5ABBBE77FF5D}"/>
    <dgm:cxn modelId="{4127E902-5DA8-4610-9385-1AE9514D7B42}" srcId="{22FE8CB0-0A7E-4C07-8AC9-8B9ED3691005}" destId="{A90A2A14-ED80-4750-B460-FF2BEACFF51B}" srcOrd="3" destOrd="0" parTransId="{BA3EDF16-BE5F-44CE-B9D1-A160B3D510E9}" sibTransId="{ECB5A260-5A42-45A2-A310-115917519338}"/>
    <dgm:cxn modelId="{1EDF2073-262D-4FD7-83D3-ED5F33478832}" srcId="{6D2F1B11-2030-48DB-884C-2F3837AB39E4}" destId="{46B6F0BA-8C90-4B94-9463-256FA0C50D7F}" srcOrd="1" destOrd="0" parTransId="{A530F898-CCA4-439D-8326-57489FB7EFE5}" sibTransId="{C68B36E9-D3FB-4AFF-B5D4-760BA784D863}"/>
    <dgm:cxn modelId="{2F482824-CEED-4359-B3B3-A777F75EE16E}" srcId="{6D2F1B11-2030-48DB-884C-2F3837AB39E4}" destId="{E3C0AB21-31AE-4E46-AAAF-156B05D3EC15}" srcOrd="2" destOrd="0" parTransId="{52AA4847-C90A-45B9-A1A1-49D250044180}" sibTransId="{0416AEB9-C83A-4773-8F54-393217E4CA75}"/>
    <dgm:cxn modelId="{2D223EDB-B84C-4C15-98EF-B7F67BF82148}" type="presOf" srcId="{46B6F0BA-8C90-4B94-9463-256FA0C50D7F}" destId="{C05D2D34-0D7C-4AC1-A8F1-09CAA21744DB}" srcOrd="0" destOrd="0" presId="urn:microsoft.com/office/officeart/2005/8/layout/hierarchy1"/>
    <dgm:cxn modelId="{5691DCEF-4E14-41C1-AF2A-EF2ECFCB43FE}" srcId="{22FE8CB0-0A7E-4C07-8AC9-8B9ED3691005}" destId="{C272E357-B087-42BA-B098-838A9668F69D}" srcOrd="0" destOrd="0" parTransId="{94B183B7-50AD-41AB-80D9-D9EBE5411D84}" sibTransId="{DFF42B06-9C79-4381-85AD-761B03413DD4}"/>
    <dgm:cxn modelId="{66615782-25DB-4819-8ABA-24F5AEBF43E4}" srcId="{22FE8CB0-0A7E-4C07-8AC9-8B9ED3691005}" destId="{CE4C026B-FFE1-4463-B9F9-34DF26E3C360}" srcOrd="2" destOrd="0" parTransId="{2AE7ED7E-D2E7-4A36-8B1F-13319336979D}" sibTransId="{5EBF128D-AF6A-4E84-97E1-A87AE272EC60}"/>
    <dgm:cxn modelId="{7E52CD2D-B385-4E9C-94BD-B85ABE4A36D8}" type="presOf" srcId="{BA3EDF16-BE5F-44CE-B9D1-A160B3D510E9}" destId="{55C7CF63-4DE6-4CF5-A674-7D5D051E4064}" srcOrd="0" destOrd="0" presId="urn:microsoft.com/office/officeart/2005/8/layout/hierarchy1"/>
    <dgm:cxn modelId="{25DEBC49-DEE9-44CA-8E37-1E45449AE825}" type="presOf" srcId="{2AE7ED7E-D2E7-4A36-8B1F-13319336979D}" destId="{BFFDBC43-D662-4FE4-BC36-86DCD22BED36}" srcOrd="0" destOrd="0" presId="urn:microsoft.com/office/officeart/2005/8/layout/hierarchy1"/>
    <dgm:cxn modelId="{1DCE37D1-C960-45B5-890C-20A7740BDD21}" type="presOf" srcId="{C272E357-B087-42BA-B098-838A9668F69D}" destId="{48887E06-B066-49C2-9E9E-19F36016BBEB}" srcOrd="0" destOrd="0" presId="urn:microsoft.com/office/officeart/2005/8/layout/hierarchy1"/>
    <dgm:cxn modelId="{A1CF6363-100F-445C-B7AC-A7D3B3465F7B}" type="presOf" srcId="{A90A2A14-ED80-4750-B460-FF2BEACFF51B}" destId="{E41E9AD4-F389-4D41-84D9-E9121ECBBBB7}" srcOrd="0" destOrd="0" presId="urn:microsoft.com/office/officeart/2005/8/layout/hierarchy1"/>
    <dgm:cxn modelId="{85A3C52E-CB4D-4379-B6F5-4AB2A912B4D7}" type="presOf" srcId="{5B99C0F0-01A8-4A0A-84B3-46A07C67E76C}" destId="{1832815B-BC60-4840-AEA1-96F69361138E}" srcOrd="0" destOrd="0" presId="urn:microsoft.com/office/officeart/2005/8/layout/hierarchy1"/>
    <dgm:cxn modelId="{5279F501-9E4F-409F-8A23-7DB575CAAD9E}" srcId="{22FE8CB0-0A7E-4C07-8AC9-8B9ED3691005}" destId="{6D2F1B11-2030-48DB-884C-2F3837AB39E4}" srcOrd="1" destOrd="0" parTransId="{5B99C0F0-01A8-4A0A-84B3-46A07C67E76C}" sibTransId="{6FF20AA9-A381-466B-998A-B789C451D096}"/>
    <dgm:cxn modelId="{1983566E-6356-48A5-9698-275D16AE8C68}" type="presOf" srcId="{9DFC49A2-10C8-48E1-9444-6E8561734D66}" destId="{ECC8F566-90B8-43AB-8EFC-83151D26286E}" srcOrd="0" destOrd="0" presId="urn:microsoft.com/office/officeart/2005/8/layout/hierarchy1"/>
    <dgm:cxn modelId="{F1553C59-1197-4A06-9D72-61F1E654EBE0}" type="presOf" srcId="{6576D849-C581-4EB1-9A41-0370F005D6E6}" destId="{CEECAF07-AE66-459C-9F98-78B1846502F5}" srcOrd="0" destOrd="0" presId="urn:microsoft.com/office/officeart/2005/8/layout/hierarchy1"/>
    <dgm:cxn modelId="{8BD56B13-3F61-4B07-A43E-85A364E326B5}" type="presOf" srcId="{E3C0AB21-31AE-4E46-AAAF-156B05D3EC15}" destId="{F7C9B537-8CF9-4AF9-8C2B-A070BDDBCE11}" srcOrd="0" destOrd="0" presId="urn:microsoft.com/office/officeart/2005/8/layout/hierarchy1"/>
    <dgm:cxn modelId="{9CDC65E6-CDEB-47EF-BC0E-F06292C5C77A}" type="presOf" srcId="{CE4C026B-FFE1-4463-B9F9-34DF26E3C360}" destId="{07723536-97B8-4A67-B431-43C2BF504E25}" srcOrd="0" destOrd="0" presId="urn:microsoft.com/office/officeart/2005/8/layout/hierarchy1"/>
    <dgm:cxn modelId="{8510BC48-2CF1-4C39-AB68-70DBE47AD0AC}" type="presOf" srcId="{52AA4847-C90A-45B9-A1A1-49D250044180}" destId="{C9DB7A5B-7F74-4A38-A2BA-13E1B3073BC8}" srcOrd="0" destOrd="0" presId="urn:microsoft.com/office/officeart/2005/8/layout/hierarchy1"/>
    <dgm:cxn modelId="{4576D542-795D-4C43-988B-5EB4C372B6E9}" type="presOf" srcId="{22FE8CB0-0A7E-4C07-8AC9-8B9ED3691005}" destId="{DB200BFD-BFD4-4F02-BBB0-1D194EDD7B52}" srcOrd="0" destOrd="0" presId="urn:microsoft.com/office/officeart/2005/8/layout/hierarchy1"/>
    <dgm:cxn modelId="{BBB30EAA-6D32-400E-9D3D-49C5602908B5}" type="presOf" srcId="{A530F898-CCA4-439D-8326-57489FB7EFE5}" destId="{7AF0DC5C-D332-4CCB-A07E-A8255371C45A}" srcOrd="0" destOrd="0" presId="urn:microsoft.com/office/officeart/2005/8/layout/hierarchy1"/>
    <dgm:cxn modelId="{2A6B197E-A04B-41CA-92CC-B89C54C2CC32}" type="presParOf" srcId="{ECC8F566-90B8-43AB-8EFC-83151D26286E}" destId="{06C97919-F8D2-42FD-9803-1B7A17441530}" srcOrd="0" destOrd="0" presId="urn:microsoft.com/office/officeart/2005/8/layout/hierarchy1"/>
    <dgm:cxn modelId="{9E12DD5C-739F-4552-81E2-E27BD09D3D51}" type="presParOf" srcId="{06C97919-F8D2-42FD-9803-1B7A17441530}" destId="{A3AF3E98-64CB-405E-BFDE-097E4A6460A2}" srcOrd="0" destOrd="0" presId="urn:microsoft.com/office/officeart/2005/8/layout/hierarchy1"/>
    <dgm:cxn modelId="{B72441B9-4E15-46F8-9775-97E67C021D6A}" type="presParOf" srcId="{A3AF3E98-64CB-405E-BFDE-097E4A6460A2}" destId="{07FE4011-9AB5-4FFF-953C-1104CD38C94A}" srcOrd="0" destOrd="0" presId="urn:microsoft.com/office/officeart/2005/8/layout/hierarchy1"/>
    <dgm:cxn modelId="{CFCE62DD-976F-45E0-AA43-C9AE0808B11D}" type="presParOf" srcId="{A3AF3E98-64CB-405E-BFDE-097E4A6460A2}" destId="{DB200BFD-BFD4-4F02-BBB0-1D194EDD7B52}" srcOrd="1" destOrd="0" presId="urn:microsoft.com/office/officeart/2005/8/layout/hierarchy1"/>
    <dgm:cxn modelId="{88709090-D6B4-457E-A1F0-8FDBEEDA7600}" type="presParOf" srcId="{06C97919-F8D2-42FD-9803-1B7A17441530}" destId="{154DBFC0-2A1E-4368-9CFC-E50814EDE519}" srcOrd="1" destOrd="0" presId="urn:microsoft.com/office/officeart/2005/8/layout/hierarchy1"/>
    <dgm:cxn modelId="{6CE85627-231A-49D3-ACE5-E5F205C27766}" type="presParOf" srcId="{154DBFC0-2A1E-4368-9CFC-E50814EDE519}" destId="{BA598501-E06D-46FC-A802-175BF3F9C6AA}" srcOrd="0" destOrd="0" presId="urn:microsoft.com/office/officeart/2005/8/layout/hierarchy1"/>
    <dgm:cxn modelId="{B27C25F9-5082-4052-9F07-4ED820698FD5}" type="presParOf" srcId="{154DBFC0-2A1E-4368-9CFC-E50814EDE519}" destId="{AABDBDCD-1C67-4C88-905A-A3D0079A2B7F}" srcOrd="1" destOrd="0" presId="urn:microsoft.com/office/officeart/2005/8/layout/hierarchy1"/>
    <dgm:cxn modelId="{C0872718-05BB-4E29-B748-CF936AB8F9D6}" type="presParOf" srcId="{AABDBDCD-1C67-4C88-905A-A3D0079A2B7F}" destId="{2BDB4A03-C46F-4BF3-9FC0-DB2C69908C24}" srcOrd="0" destOrd="0" presId="urn:microsoft.com/office/officeart/2005/8/layout/hierarchy1"/>
    <dgm:cxn modelId="{1D161979-6A25-44BA-935A-89958DFD462F}" type="presParOf" srcId="{2BDB4A03-C46F-4BF3-9FC0-DB2C69908C24}" destId="{3610FFF5-A195-4D59-9DBE-8908894E2B20}" srcOrd="0" destOrd="0" presId="urn:microsoft.com/office/officeart/2005/8/layout/hierarchy1"/>
    <dgm:cxn modelId="{E7F662EB-8AB6-42DF-820E-A3F544AB9C00}" type="presParOf" srcId="{2BDB4A03-C46F-4BF3-9FC0-DB2C69908C24}" destId="{48887E06-B066-49C2-9E9E-19F36016BBEB}" srcOrd="1" destOrd="0" presId="urn:microsoft.com/office/officeart/2005/8/layout/hierarchy1"/>
    <dgm:cxn modelId="{C2A3D8E2-6DDA-4438-AF56-46412A399853}" type="presParOf" srcId="{AABDBDCD-1C67-4C88-905A-A3D0079A2B7F}" destId="{C57AEA53-C3E8-4150-994B-F707BCF6F750}" srcOrd="1" destOrd="0" presId="urn:microsoft.com/office/officeart/2005/8/layout/hierarchy1"/>
    <dgm:cxn modelId="{3263AED9-97E4-4FE6-B459-1E554283C7E9}" type="presParOf" srcId="{154DBFC0-2A1E-4368-9CFC-E50814EDE519}" destId="{1832815B-BC60-4840-AEA1-96F69361138E}" srcOrd="2" destOrd="0" presId="urn:microsoft.com/office/officeart/2005/8/layout/hierarchy1"/>
    <dgm:cxn modelId="{63B9D8F1-2FBE-4719-B258-98DE007761CB}" type="presParOf" srcId="{154DBFC0-2A1E-4368-9CFC-E50814EDE519}" destId="{F99C9141-C20E-4C5E-8A92-3E537F28D634}" srcOrd="3" destOrd="0" presId="urn:microsoft.com/office/officeart/2005/8/layout/hierarchy1"/>
    <dgm:cxn modelId="{52B08AC8-2215-48C5-A32F-160DAA2C7BFC}" type="presParOf" srcId="{F99C9141-C20E-4C5E-8A92-3E537F28D634}" destId="{300797DA-965E-4F49-B756-6D7C3AF24228}" srcOrd="0" destOrd="0" presId="urn:microsoft.com/office/officeart/2005/8/layout/hierarchy1"/>
    <dgm:cxn modelId="{7CD7B5A6-149F-471E-BCB4-1515C40E5B32}" type="presParOf" srcId="{300797DA-965E-4F49-B756-6D7C3AF24228}" destId="{C3CF4A06-F233-40BB-AC06-5858FAB7EDCB}" srcOrd="0" destOrd="0" presId="urn:microsoft.com/office/officeart/2005/8/layout/hierarchy1"/>
    <dgm:cxn modelId="{EDC00029-E4F3-4F5E-B4A4-7615C475C1F2}" type="presParOf" srcId="{300797DA-965E-4F49-B756-6D7C3AF24228}" destId="{AC05B43E-A222-477A-AC18-56117DB23004}" srcOrd="1" destOrd="0" presId="urn:microsoft.com/office/officeart/2005/8/layout/hierarchy1"/>
    <dgm:cxn modelId="{7BD13DA0-8280-402C-A166-6AC23FF10DE7}" type="presParOf" srcId="{F99C9141-C20E-4C5E-8A92-3E537F28D634}" destId="{2EE16190-2A64-459E-BD71-BB55CAD3A268}" srcOrd="1" destOrd="0" presId="urn:microsoft.com/office/officeart/2005/8/layout/hierarchy1"/>
    <dgm:cxn modelId="{F0BE17B8-370E-4C0A-8C56-AF8D106C1EB4}" type="presParOf" srcId="{2EE16190-2A64-459E-BD71-BB55CAD3A268}" destId="{D5DD6447-70B6-4B41-A3B0-269BD29DCEA2}" srcOrd="0" destOrd="0" presId="urn:microsoft.com/office/officeart/2005/8/layout/hierarchy1"/>
    <dgm:cxn modelId="{0F97C6E0-02C7-4403-B411-D9069D4B2759}" type="presParOf" srcId="{2EE16190-2A64-459E-BD71-BB55CAD3A268}" destId="{618B8AC4-9189-4785-A3E3-3B436977DA0C}" srcOrd="1" destOrd="0" presId="urn:microsoft.com/office/officeart/2005/8/layout/hierarchy1"/>
    <dgm:cxn modelId="{F1B2EE32-A6A6-478A-944B-CE6CD4B32FB2}" type="presParOf" srcId="{618B8AC4-9189-4785-A3E3-3B436977DA0C}" destId="{A1FEDDF7-3FB2-4555-A07C-893F99D8DBB5}" srcOrd="0" destOrd="0" presId="urn:microsoft.com/office/officeart/2005/8/layout/hierarchy1"/>
    <dgm:cxn modelId="{3F4FEE16-8229-4B70-B9C3-C8B89AD4BDD4}" type="presParOf" srcId="{A1FEDDF7-3FB2-4555-A07C-893F99D8DBB5}" destId="{0B8C3EB8-CB46-4216-A507-AFE5107BD90C}" srcOrd="0" destOrd="0" presId="urn:microsoft.com/office/officeart/2005/8/layout/hierarchy1"/>
    <dgm:cxn modelId="{8EFEBF18-5A8B-4F73-8613-CA32308A58A8}" type="presParOf" srcId="{A1FEDDF7-3FB2-4555-A07C-893F99D8DBB5}" destId="{CEECAF07-AE66-459C-9F98-78B1846502F5}" srcOrd="1" destOrd="0" presId="urn:microsoft.com/office/officeart/2005/8/layout/hierarchy1"/>
    <dgm:cxn modelId="{9C05DD98-86D8-4C7D-8092-D07156AE1385}" type="presParOf" srcId="{618B8AC4-9189-4785-A3E3-3B436977DA0C}" destId="{12B4A79D-8573-43B1-AE6E-B175995EF8F0}" srcOrd="1" destOrd="0" presId="urn:microsoft.com/office/officeart/2005/8/layout/hierarchy1"/>
    <dgm:cxn modelId="{DC334F8A-C098-4B2F-B04A-028CD26107E2}" type="presParOf" srcId="{2EE16190-2A64-459E-BD71-BB55CAD3A268}" destId="{7AF0DC5C-D332-4CCB-A07E-A8255371C45A}" srcOrd="2" destOrd="0" presId="urn:microsoft.com/office/officeart/2005/8/layout/hierarchy1"/>
    <dgm:cxn modelId="{AF232A80-A4B5-4CFB-953A-8B7F59179487}" type="presParOf" srcId="{2EE16190-2A64-459E-BD71-BB55CAD3A268}" destId="{E87F9343-3546-495F-B204-9185FBA49E32}" srcOrd="3" destOrd="0" presId="urn:microsoft.com/office/officeart/2005/8/layout/hierarchy1"/>
    <dgm:cxn modelId="{5D2866F7-2F62-4F6F-BA7F-9AA7065BA0F3}" type="presParOf" srcId="{E87F9343-3546-495F-B204-9185FBA49E32}" destId="{742A1731-E715-4DD9-8B16-419957B6527D}" srcOrd="0" destOrd="0" presId="urn:microsoft.com/office/officeart/2005/8/layout/hierarchy1"/>
    <dgm:cxn modelId="{ADD1A72F-2B0C-4EF0-BB06-8484516C0DBA}" type="presParOf" srcId="{742A1731-E715-4DD9-8B16-419957B6527D}" destId="{C877D0F6-CC2B-40B4-94F3-D03586F3F2A6}" srcOrd="0" destOrd="0" presId="urn:microsoft.com/office/officeart/2005/8/layout/hierarchy1"/>
    <dgm:cxn modelId="{1BE7BE74-B1F5-419E-BC97-C6F14FD50785}" type="presParOf" srcId="{742A1731-E715-4DD9-8B16-419957B6527D}" destId="{C05D2D34-0D7C-4AC1-A8F1-09CAA21744DB}" srcOrd="1" destOrd="0" presId="urn:microsoft.com/office/officeart/2005/8/layout/hierarchy1"/>
    <dgm:cxn modelId="{EF4F3526-1C30-4C8D-B798-A63C06F57FD4}" type="presParOf" srcId="{E87F9343-3546-495F-B204-9185FBA49E32}" destId="{845766F6-D3B9-4FAD-AFE6-DEBE4E2AB75C}" srcOrd="1" destOrd="0" presId="urn:microsoft.com/office/officeart/2005/8/layout/hierarchy1"/>
    <dgm:cxn modelId="{72120EA4-FB68-449F-A872-1329D1672E7A}" type="presParOf" srcId="{2EE16190-2A64-459E-BD71-BB55CAD3A268}" destId="{C9DB7A5B-7F74-4A38-A2BA-13E1B3073BC8}" srcOrd="4" destOrd="0" presId="urn:microsoft.com/office/officeart/2005/8/layout/hierarchy1"/>
    <dgm:cxn modelId="{0C5F9516-CC66-4C30-8099-25A683DBD69D}" type="presParOf" srcId="{2EE16190-2A64-459E-BD71-BB55CAD3A268}" destId="{AC13871F-8903-47E2-A795-E1DE25780290}" srcOrd="5" destOrd="0" presId="urn:microsoft.com/office/officeart/2005/8/layout/hierarchy1"/>
    <dgm:cxn modelId="{9B3D4B99-74C5-482E-A814-E5A1661C46E8}" type="presParOf" srcId="{AC13871F-8903-47E2-A795-E1DE25780290}" destId="{D3BCEBEC-54A4-4A95-BAD5-3C07698AF192}" srcOrd="0" destOrd="0" presId="urn:microsoft.com/office/officeart/2005/8/layout/hierarchy1"/>
    <dgm:cxn modelId="{05E51374-8A63-4C01-A130-C471751F130C}" type="presParOf" srcId="{D3BCEBEC-54A4-4A95-BAD5-3C07698AF192}" destId="{E75256FF-96FF-4441-AF10-612393AD644D}" srcOrd="0" destOrd="0" presId="urn:microsoft.com/office/officeart/2005/8/layout/hierarchy1"/>
    <dgm:cxn modelId="{D707EF6C-84CB-40BA-9FD3-7AE81B5854CA}" type="presParOf" srcId="{D3BCEBEC-54A4-4A95-BAD5-3C07698AF192}" destId="{F7C9B537-8CF9-4AF9-8C2B-A070BDDBCE11}" srcOrd="1" destOrd="0" presId="urn:microsoft.com/office/officeart/2005/8/layout/hierarchy1"/>
    <dgm:cxn modelId="{2E224FB3-0A39-4BFC-A94D-4DA82A6368AA}" type="presParOf" srcId="{AC13871F-8903-47E2-A795-E1DE25780290}" destId="{684254A7-238F-4849-8115-4A5EB0AC8D34}" srcOrd="1" destOrd="0" presId="urn:microsoft.com/office/officeart/2005/8/layout/hierarchy1"/>
    <dgm:cxn modelId="{57C183A0-D140-4E42-9A82-EC66AD505379}" type="presParOf" srcId="{154DBFC0-2A1E-4368-9CFC-E50814EDE519}" destId="{BFFDBC43-D662-4FE4-BC36-86DCD22BED36}" srcOrd="4" destOrd="0" presId="urn:microsoft.com/office/officeart/2005/8/layout/hierarchy1"/>
    <dgm:cxn modelId="{1FB9F8B2-43A4-4650-809D-BC3E91C5D84E}" type="presParOf" srcId="{154DBFC0-2A1E-4368-9CFC-E50814EDE519}" destId="{AA03646F-F017-4542-A2ED-738B81138A00}" srcOrd="5" destOrd="0" presId="urn:microsoft.com/office/officeart/2005/8/layout/hierarchy1"/>
    <dgm:cxn modelId="{1A05BE23-6BD1-4A50-B336-30F84AE0711C}" type="presParOf" srcId="{AA03646F-F017-4542-A2ED-738B81138A00}" destId="{CF133423-EB7B-4A19-B77B-FFC8415D22BA}" srcOrd="0" destOrd="0" presId="urn:microsoft.com/office/officeart/2005/8/layout/hierarchy1"/>
    <dgm:cxn modelId="{0CB99A19-5907-4379-993E-B0FA749443C4}" type="presParOf" srcId="{CF133423-EB7B-4A19-B77B-FFC8415D22BA}" destId="{C6E3DE48-4221-487A-8546-2C2B65DF294D}" srcOrd="0" destOrd="0" presId="urn:microsoft.com/office/officeart/2005/8/layout/hierarchy1"/>
    <dgm:cxn modelId="{E8BA3233-E68E-4F03-9E51-F4D81060135D}" type="presParOf" srcId="{CF133423-EB7B-4A19-B77B-FFC8415D22BA}" destId="{07723536-97B8-4A67-B431-43C2BF504E25}" srcOrd="1" destOrd="0" presId="urn:microsoft.com/office/officeart/2005/8/layout/hierarchy1"/>
    <dgm:cxn modelId="{C865A092-8BC3-46E9-B602-55890CC0A75C}" type="presParOf" srcId="{AA03646F-F017-4542-A2ED-738B81138A00}" destId="{4096765A-9CE6-4EA1-B38F-24C0BF88F11D}" srcOrd="1" destOrd="0" presId="urn:microsoft.com/office/officeart/2005/8/layout/hierarchy1"/>
    <dgm:cxn modelId="{874AB898-AAE4-4E77-8D91-0E14CEE4E82A}" type="presParOf" srcId="{154DBFC0-2A1E-4368-9CFC-E50814EDE519}" destId="{55C7CF63-4DE6-4CF5-A674-7D5D051E4064}" srcOrd="6" destOrd="0" presId="urn:microsoft.com/office/officeart/2005/8/layout/hierarchy1"/>
    <dgm:cxn modelId="{13C93A81-D64B-45BB-89A5-63FFCF3719FE}" type="presParOf" srcId="{154DBFC0-2A1E-4368-9CFC-E50814EDE519}" destId="{4C6F180E-1472-44F3-A5F9-8CDA85B5D229}" srcOrd="7" destOrd="0" presId="urn:microsoft.com/office/officeart/2005/8/layout/hierarchy1"/>
    <dgm:cxn modelId="{53D66C3D-82B5-417D-94FC-EF915F0233E1}" type="presParOf" srcId="{4C6F180E-1472-44F3-A5F9-8CDA85B5D229}" destId="{6AD69AF9-A6E6-45F5-8E53-92B2FC35B3B9}" srcOrd="0" destOrd="0" presId="urn:microsoft.com/office/officeart/2005/8/layout/hierarchy1"/>
    <dgm:cxn modelId="{34412EFC-F9B9-472A-B84E-D7A43D00EF71}" type="presParOf" srcId="{6AD69AF9-A6E6-45F5-8E53-92B2FC35B3B9}" destId="{9739A02F-4086-484A-83F8-9B6AC5FBD353}" srcOrd="0" destOrd="0" presId="urn:microsoft.com/office/officeart/2005/8/layout/hierarchy1"/>
    <dgm:cxn modelId="{D557DC65-4827-4172-89A2-408F77F5CA54}" type="presParOf" srcId="{6AD69AF9-A6E6-45F5-8E53-92B2FC35B3B9}" destId="{E41E9AD4-F389-4D41-84D9-E9121ECBBBB7}" srcOrd="1" destOrd="0" presId="urn:microsoft.com/office/officeart/2005/8/layout/hierarchy1"/>
    <dgm:cxn modelId="{CCB04F4F-7796-4452-B2BD-A9C84C961B93}" type="presParOf" srcId="{4C6F180E-1472-44F3-A5F9-8CDA85B5D229}" destId="{6096F20E-6450-405D-A205-85F9260CC23A}"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02890-A54D-4EED-AE76-E8E58168AFEC}"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s-CO"/>
        </a:p>
      </dgm:t>
    </dgm:pt>
    <dgm:pt modelId="{AF241B0B-FA71-42A6-A525-F05C4513775F}">
      <dgm:prSet phldrT="[Texto]" custT="1"/>
      <dgm:spPr>
        <a:xfrm>
          <a:off x="3007122" y="0"/>
          <a:ext cx="2628105" cy="2628105"/>
        </a:xfrm>
        <a:prstGeom prst="triangle">
          <a:avLst/>
        </a:prstGeom>
        <a:solidFill>
          <a:srgbClr val="78278B"/>
        </a:solidFill>
        <a:ln w="25400" cap="flat" cmpd="sng" algn="ctr">
          <a:solidFill>
            <a:srgbClr val="FFFFFF">
              <a:hueOff val="0"/>
              <a:satOff val="0"/>
              <a:lumOff val="0"/>
              <a:alphaOff val="0"/>
            </a:srgbClr>
          </a:solidFill>
          <a:prstDash val="solid"/>
        </a:ln>
        <a:effectLst/>
      </dgm:spPr>
      <dgm:t>
        <a:bodyPr/>
        <a:lstStyle/>
        <a:p>
          <a:r>
            <a:rPr lang="es-ES" sz="1800" b="0" dirty="0">
              <a:solidFill>
                <a:srgbClr val="FFFFFF"/>
              </a:solidFill>
              <a:latin typeface="Verdana" panose="020B0604030504040204" pitchFamily="34" charset="0"/>
              <a:ea typeface="Verdana" panose="020B0604030504040204" pitchFamily="34" charset="0"/>
              <a:cs typeface="Verdana" panose="020B0604030504040204" pitchFamily="34" charset="0"/>
            </a:rPr>
            <a:t>Ley 155 de 1959</a:t>
          </a:r>
          <a:endParaRPr lang="es-CO" sz="1800" b="0" dirty="0">
            <a:solidFill>
              <a:srgbClr val="FFFFFF"/>
            </a:solidFill>
            <a:latin typeface="Arial"/>
            <a:ea typeface="+mn-ea"/>
            <a:cs typeface="+mn-cs"/>
          </a:endParaRPr>
        </a:p>
      </dgm:t>
    </dgm:pt>
    <dgm:pt modelId="{55F40A22-146C-4515-BBEE-3A2A899649EC}" type="parTrans" cxnId="{29A697F6-5929-422B-BE46-2B19B65BD586}">
      <dgm:prSet/>
      <dgm:spPr/>
      <dgm:t>
        <a:bodyPr/>
        <a:lstStyle/>
        <a:p>
          <a:endParaRPr lang="es-CO" sz="1800" b="0"/>
        </a:p>
      </dgm:t>
    </dgm:pt>
    <dgm:pt modelId="{B729C58F-4180-40AE-ADE3-186AD48BF206}" type="sibTrans" cxnId="{29A697F6-5929-422B-BE46-2B19B65BD586}">
      <dgm:prSet/>
      <dgm:spPr/>
      <dgm:t>
        <a:bodyPr/>
        <a:lstStyle/>
        <a:p>
          <a:endParaRPr lang="es-CO" sz="1800" b="0"/>
        </a:p>
      </dgm:t>
    </dgm:pt>
    <dgm:pt modelId="{A70C12B3-2487-4F5B-B06C-CFBCAF8FA62F}">
      <dgm:prSet phldrT="[Texto]" custT="1"/>
      <dgm:spPr>
        <a:xfrm>
          <a:off x="1693069" y="2628105"/>
          <a:ext cx="2628105" cy="2628105"/>
        </a:xfrm>
        <a:prstGeom prst="triangle">
          <a:avLst/>
        </a:prstGeom>
        <a:solidFill>
          <a:srgbClr val="78278B"/>
        </a:solidFill>
        <a:ln w="25400" cap="flat" cmpd="sng" algn="ctr">
          <a:solidFill>
            <a:srgbClr val="FFFFFF">
              <a:hueOff val="0"/>
              <a:satOff val="0"/>
              <a:lumOff val="0"/>
              <a:alphaOff val="0"/>
            </a:srgbClr>
          </a:solidFill>
          <a:prstDash val="solid"/>
        </a:ln>
        <a:effectLst/>
      </dgm:spPr>
      <dgm:t>
        <a:bodyPr/>
        <a:lstStyle/>
        <a:p>
          <a:r>
            <a:rPr lang="es-ES" altLang="es-CO" sz="1800" b="0" dirty="0">
              <a:solidFill>
                <a:srgbClr val="FFFFFF"/>
              </a:solidFill>
              <a:latin typeface="Verdana" panose="020B0604030504040204" pitchFamily="34" charset="0"/>
              <a:ea typeface="+mn-ea"/>
              <a:cs typeface="+mn-cs"/>
            </a:rPr>
            <a:t>Ley 1340 de 2009</a:t>
          </a:r>
          <a:endParaRPr lang="es-CO" sz="1800" b="0" dirty="0">
            <a:solidFill>
              <a:srgbClr val="FFFFFF"/>
            </a:solidFill>
            <a:latin typeface="Arial"/>
            <a:ea typeface="+mn-ea"/>
            <a:cs typeface="+mn-cs"/>
          </a:endParaRPr>
        </a:p>
      </dgm:t>
    </dgm:pt>
    <dgm:pt modelId="{A9169327-BDD7-4993-A344-857268E3451B}" type="parTrans" cxnId="{8ED2D642-487A-4646-852D-778800273B71}">
      <dgm:prSet/>
      <dgm:spPr/>
      <dgm:t>
        <a:bodyPr/>
        <a:lstStyle/>
        <a:p>
          <a:endParaRPr lang="es-CO" sz="1800" b="0"/>
        </a:p>
      </dgm:t>
    </dgm:pt>
    <dgm:pt modelId="{BF5DCB4D-00BD-4156-9E74-473443888F67}" type="sibTrans" cxnId="{8ED2D642-487A-4646-852D-778800273B71}">
      <dgm:prSet/>
      <dgm:spPr/>
      <dgm:t>
        <a:bodyPr/>
        <a:lstStyle/>
        <a:p>
          <a:endParaRPr lang="es-CO" sz="1800" b="0"/>
        </a:p>
      </dgm:t>
    </dgm:pt>
    <dgm:pt modelId="{1145D21C-8A1C-4822-879F-7995DBE5E8F8}">
      <dgm:prSet phldrT="[Texto]" custT="1"/>
      <dgm:spPr>
        <a:xfrm rot="10800000">
          <a:off x="3007122" y="2628105"/>
          <a:ext cx="2628105" cy="2628105"/>
        </a:xfrm>
        <a:prstGeom prst="triangle">
          <a:avLst/>
        </a:prstGeom>
        <a:solidFill>
          <a:srgbClr val="78278B"/>
        </a:solidFill>
        <a:ln w="25400" cap="flat" cmpd="sng" algn="ctr">
          <a:solidFill>
            <a:srgbClr val="FFFFFF">
              <a:hueOff val="0"/>
              <a:satOff val="0"/>
              <a:lumOff val="0"/>
              <a:alphaOff val="0"/>
            </a:srgbClr>
          </a:solidFill>
          <a:prstDash val="solid"/>
        </a:ln>
        <a:effectLst/>
      </dgm:spPr>
      <dgm:t>
        <a:bodyPr/>
        <a:lstStyle/>
        <a:p>
          <a:r>
            <a:rPr lang="en-US" altLang="es-CO" sz="1800" b="0" dirty="0">
              <a:solidFill>
                <a:srgbClr val="FFFFFF"/>
              </a:solidFill>
              <a:latin typeface="Verdana" panose="020B0604030504040204" pitchFamily="34" charset="0"/>
              <a:ea typeface="+mn-ea"/>
              <a:cs typeface="+mn-cs"/>
            </a:rPr>
            <a:t>Decreto 2153 de 1992 </a:t>
          </a:r>
          <a:endParaRPr lang="es-CO" sz="1800" b="0" dirty="0">
            <a:solidFill>
              <a:srgbClr val="FFFFFF"/>
            </a:solidFill>
            <a:latin typeface="Arial"/>
            <a:ea typeface="+mn-ea"/>
            <a:cs typeface="+mn-cs"/>
          </a:endParaRPr>
        </a:p>
      </dgm:t>
    </dgm:pt>
    <dgm:pt modelId="{4E3D7F27-8025-48A5-B58F-D49C7913F912}" type="parTrans" cxnId="{21BA2C17-4DA0-481A-861B-CB558A9EB0F3}">
      <dgm:prSet/>
      <dgm:spPr/>
      <dgm:t>
        <a:bodyPr/>
        <a:lstStyle/>
        <a:p>
          <a:endParaRPr lang="es-CO" sz="1800" b="0"/>
        </a:p>
      </dgm:t>
    </dgm:pt>
    <dgm:pt modelId="{5A05260C-A6A5-46A1-AFF3-70315596371A}" type="sibTrans" cxnId="{21BA2C17-4DA0-481A-861B-CB558A9EB0F3}">
      <dgm:prSet/>
      <dgm:spPr/>
      <dgm:t>
        <a:bodyPr/>
        <a:lstStyle/>
        <a:p>
          <a:endParaRPr lang="es-CO" sz="1800" b="0"/>
        </a:p>
      </dgm:t>
    </dgm:pt>
    <dgm:pt modelId="{3FA3E964-5EA6-49C2-86AA-0B3AA103C734}">
      <dgm:prSet phldrT="[Texto]" custT="1"/>
      <dgm:spPr>
        <a:xfrm>
          <a:off x="4321175" y="2628105"/>
          <a:ext cx="2628105" cy="2628105"/>
        </a:xfrm>
        <a:prstGeom prst="triangle">
          <a:avLst/>
        </a:prstGeom>
        <a:solidFill>
          <a:srgbClr val="78278B"/>
        </a:solidFill>
        <a:ln w="25400" cap="flat" cmpd="sng" algn="ctr">
          <a:solidFill>
            <a:srgbClr val="FFFFFF">
              <a:hueOff val="0"/>
              <a:satOff val="0"/>
              <a:lumOff val="0"/>
              <a:alphaOff val="0"/>
            </a:srgbClr>
          </a:solidFill>
          <a:prstDash val="solid"/>
        </a:ln>
        <a:effectLst/>
      </dgm:spPr>
      <dgm:t>
        <a:bodyPr/>
        <a:lstStyle/>
        <a:p>
          <a:r>
            <a:rPr lang="en-US" altLang="es-CO" sz="1800" b="0" dirty="0">
              <a:solidFill>
                <a:srgbClr val="FFFFFF"/>
              </a:solidFill>
              <a:latin typeface="Verdana" panose="020B0604030504040204" pitchFamily="34" charset="0"/>
              <a:ea typeface="+mn-ea"/>
              <a:cs typeface="+mn-cs"/>
            </a:rPr>
            <a:t>Res. 10930 de 2015</a:t>
          </a:r>
          <a:endParaRPr lang="es-CO" sz="1800" b="0" dirty="0">
            <a:solidFill>
              <a:srgbClr val="FFFFFF"/>
            </a:solidFill>
            <a:latin typeface="Arial"/>
            <a:ea typeface="+mn-ea"/>
            <a:cs typeface="+mn-cs"/>
          </a:endParaRPr>
        </a:p>
      </dgm:t>
    </dgm:pt>
    <dgm:pt modelId="{54CC8E59-7488-4FA2-86F8-D58CD0CDF707}" type="parTrans" cxnId="{A85EEA4A-9FD2-4F8E-9354-70673F63C7D3}">
      <dgm:prSet/>
      <dgm:spPr/>
      <dgm:t>
        <a:bodyPr/>
        <a:lstStyle/>
        <a:p>
          <a:endParaRPr lang="es-CO" sz="1800" b="0"/>
        </a:p>
      </dgm:t>
    </dgm:pt>
    <dgm:pt modelId="{44241993-FEDC-4A4C-9829-6BF155B4165D}" type="sibTrans" cxnId="{A85EEA4A-9FD2-4F8E-9354-70673F63C7D3}">
      <dgm:prSet/>
      <dgm:spPr/>
      <dgm:t>
        <a:bodyPr/>
        <a:lstStyle/>
        <a:p>
          <a:endParaRPr lang="es-CO" sz="1800" b="0"/>
        </a:p>
      </dgm:t>
    </dgm:pt>
    <dgm:pt modelId="{5A2A0A41-C0CF-47B2-BD35-C774484A8324}" type="pres">
      <dgm:prSet presAssocID="{6E602890-A54D-4EED-AE76-E8E58168AFEC}" presName="compositeShape" presStyleCnt="0">
        <dgm:presLayoutVars>
          <dgm:chMax val="9"/>
          <dgm:dir/>
          <dgm:resizeHandles val="exact"/>
        </dgm:presLayoutVars>
      </dgm:prSet>
      <dgm:spPr/>
      <dgm:t>
        <a:bodyPr/>
        <a:lstStyle/>
        <a:p>
          <a:endParaRPr lang="es-CO"/>
        </a:p>
      </dgm:t>
    </dgm:pt>
    <dgm:pt modelId="{BE8960DD-9D47-42B8-B2AA-7C18E9F1DF3A}" type="pres">
      <dgm:prSet presAssocID="{6E602890-A54D-4EED-AE76-E8E58168AFEC}" presName="triangle1" presStyleLbl="node1" presStyleIdx="0" presStyleCnt="4">
        <dgm:presLayoutVars>
          <dgm:bulletEnabled val="1"/>
        </dgm:presLayoutVars>
      </dgm:prSet>
      <dgm:spPr/>
      <dgm:t>
        <a:bodyPr/>
        <a:lstStyle/>
        <a:p>
          <a:endParaRPr lang="es-CO"/>
        </a:p>
      </dgm:t>
    </dgm:pt>
    <dgm:pt modelId="{2B058DE5-C507-490E-99CE-50520F80AA8A}" type="pres">
      <dgm:prSet presAssocID="{6E602890-A54D-4EED-AE76-E8E58168AFEC}" presName="triangle2" presStyleLbl="node1" presStyleIdx="1" presStyleCnt="4">
        <dgm:presLayoutVars>
          <dgm:bulletEnabled val="1"/>
        </dgm:presLayoutVars>
      </dgm:prSet>
      <dgm:spPr/>
      <dgm:t>
        <a:bodyPr/>
        <a:lstStyle/>
        <a:p>
          <a:endParaRPr lang="es-CO"/>
        </a:p>
      </dgm:t>
    </dgm:pt>
    <dgm:pt modelId="{12CB6533-A271-4BB0-8A3B-16F2F6F67802}" type="pres">
      <dgm:prSet presAssocID="{6E602890-A54D-4EED-AE76-E8E58168AFEC}" presName="triangle3" presStyleLbl="node1" presStyleIdx="2" presStyleCnt="4">
        <dgm:presLayoutVars>
          <dgm:bulletEnabled val="1"/>
        </dgm:presLayoutVars>
      </dgm:prSet>
      <dgm:spPr/>
      <dgm:t>
        <a:bodyPr/>
        <a:lstStyle/>
        <a:p>
          <a:endParaRPr lang="es-CO"/>
        </a:p>
      </dgm:t>
    </dgm:pt>
    <dgm:pt modelId="{89400F0B-EADE-4D43-862D-D3EDC1703A0E}" type="pres">
      <dgm:prSet presAssocID="{6E602890-A54D-4EED-AE76-E8E58168AFEC}" presName="triangle4" presStyleLbl="node1" presStyleIdx="3" presStyleCnt="4">
        <dgm:presLayoutVars>
          <dgm:bulletEnabled val="1"/>
        </dgm:presLayoutVars>
      </dgm:prSet>
      <dgm:spPr/>
      <dgm:t>
        <a:bodyPr/>
        <a:lstStyle/>
        <a:p>
          <a:endParaRPr lang="es-CO"/>
        </a:p>
      </dgm:t>
    </dgm:pt>
  </dgm:ptLst>
  <dgm:cxnLst>
    <dgm:cxn modelId="{12BC0B65-A26C-4AE1-BA3D-D76C21B9FFBE}" type="presOf" srcId="{6E602890-A54D-4EED-AE76-E8E58168AFEC}" destId="{5A2A0A41-C0CF-47B2-BD35-C774484A8324}" srcOrd="0" destOrd="0" presId="urn:microsoft.com/office/officeart/2005/8/layout/pyramid4"/>
    <dgm:cxn modelId="{A85EEA4A-9FD2-4F8E-9354-70673F63C7D3}" srcId="{6E602890-A54D-4EED-AE76-E8E58168AFEC}" destId="{3FA3E964-5EA6-49C2-86AA-0B3AA103C734}" srcOrd="3" destOrd="0" parTransId="{54CC8E59-7488-4FA2-86F8-D58CD0CDF707}" sibTransId="{44241993-FEDC-4A4C-9829-6BF155B4165D}"/>
    <dgm:cxn modelId="{21BA2C17-4DA0-481A-861B-CB558A9EB0F3}" srcId="{6E602890-A54D-4EED-AE76-E8E58168AFEC}" destId="{1145D21C-8A1C-4822-879F-7995DBE5E8F8}" srcOrd="2" destOrd="0" parTransId="{4E3D7F27-8025-48A5-B58F-D49C7913F912}" sibTransId="{5A05260C-A6A5-46A1-AFF3-70315596371A}"/>
    <dgm:cxn modelId="{8ED2D642-487A-4646-852D-778800273B71}" srcId="{6E602890-A54D-4EED-AE76-E8E58168AFEC}" destId="{A70C12B3-2487-4F5B-B06C-CFBCAF8FA62F}" srcOrd="1" destOrd="0" parTransId="{A9169327-BDD7-4993-A344-857268E3451B}" sibTransId="{BF5DCB4D-00BD-4156-9E74-473443888F67}"/>
    <dgm:cxn modelId="{58A92224-0C1E-4350-A809-B5C58C6EB043}" type="presOf" srcId="{3FA3E964-5EA6-49C2-86AA-0B3AA103C734}" destId="{89400F0B-EADE-4D43-862D-D3EDC1703A0E}" srcOrd="0" destOrd="0" presId="urn:microsoft.com/office/officeart/2005/8/layout/pyramid4"/>
    <dgm:cxn modelId="{29A697F6-5929-422B-BE46-2B19B65BD586}" srcId="{6E602890-A54D-4EED-AE76-E8E58168AFEC}" destId="{AF241B0B-FA71-42A6-A525-F05C4513775F}" srcOrd="0" destOrd="0" parTransId="{55F40A22-146C-4515-BBEE-3A2A899649EC}" sibTransId="{B729C58F-4180-40AE-ADE3-186AD48BF206}"/>
    <dgm:cxn modelId="{91B56785-CDF8-443E-9552-F8F1B8B5DA84}" type="presOf" srcId="{1145D21C-8A1C-4822-879F-7995DBE5E8F8}" destId="{12CB6533-A271-4BB0-8A3B-16F2F6F67802}" srcOrd="0" destOrd="0" presId="urn:microsoft.com/office/officeart/2005/8/layout/pyramid4"/>
    <dgm:cxn modelId="{D3CEDA63-93C2-4063-9C8C-B77A52AD2DF3}" type="presOf" srcId="{A70C12B3-2487-4F5B-B06C-CFBCAF8FA62F}" destId="{2B058DE5-C507-490E-99CE-50520F80AA8A}" srcOrd="0" destOrd="0" presId="urn:microsoft.com/office/officeart/2005/8/layout/pyramid4"/>
    <dgm:cxn modelId="{C9BF3FDB-F466-4578-9EF8-2C21DA849F9C}" type="presOf" srcId="{AF241B0B-FA71-42A6-A525-F05C4513775F}" destId="{BE8960DD-9D47-42B8-B2AA-7C18E9F1DF3A}" srcOrd="0" destOrd="0" presId="urn:microsoft.com/office/officeart/2005/8/layout/pyramid4"/>
    <dgm:cxn modelId="{878A4DC8-2F55-42BE-8A1C-D7D91DAA761B}" type="presParOf" srcId="{5A2A0A41-C0CF-47B2-BD35-C774484A8324}" destId="{BE8960DD-9D47-42B8-B2AA-7C18E9F1DF3A}" srcOrd="0" destOrd="0" presId="urn:microsoft.com/office/officeart/2005/8/layout/pyramid4"/>
    <dgm:cxn modelId="{1473D4FF-54E3-4620-9C94-D39AECC6833E}" type="presParOf" srcId="{5A2A0A41-C0CF-47B2-BD35-C774484A8324}" destId="{2B058DE5-C507-490E-99CE-50520F80AA8A}" srcOrd="1" destOrd="0" presId="urn:microsoft.com/office/officeart/2005/8/layout/pyramid4"/>
    <dgm:cxn modelId="{9BB0AACC-7F44-4FF1-94F6-6BE8A236A785}" type="presParOf" srcId="{5A2A0A41-C0CF-47B2-BD35-C774484A8324}" destId="{12CB6533-A271-4BB0-8A3B-16F2F6F67802}" srcOrd="2" destOrd="0" presId="urn:microsoft.com/office/officeart/2005/8/layout/pyramid4"/>
    <dgm:cxn modelId="{EBBE8300-8B3E-4EAF-AE20-842926DFB4F8}" type="presParOf" srcId="{5A2A0A41-C0CF-47B2-BD35-C774484A8324}" destId="{89400F0B-EADE-4D43-862D-D3EDC1703A0E}" srcOrd="3" destOrd="0" presId="urn:microsoft.com/office/officeart/2005/8/layout/pyramid4"/>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7CF63-4DE6-4CF5-A674-7D5D051E4064}">
      <dsp:nvSpPr>
        <dsp:cNvPr id="0" name=""/>
        <dsp:cNvSpPr/>
      </dsp:nvSpPr>
      <dsp:spPr>
        <a:xfrm>
          <a:off x="4114464" y="1391218"/>
          <a:ext cx="3230854" cy="512530"/>
        </a:xfrm>
        <a:custGeom>
          <a:avLst/>
          <a:gdLst/>
          <a:ahLst/>
          <a:cxnLst/>
          <a:rect l="0" t="0" r="0" b="0"/>
          <a:pathLst>
            <a:path>
              <a:moveTo>
                <a:pt x="0" y="0"/>
              </a:moveTo>
              <a:lnTo>
                <a:pt x="0" y="358230"/>
              </a:lnTo>
              <a:lnTo>
                <a:pt x="3313698" y="358230"/>
              </a:lnTo>
              <a:lnTo>
                <a:pt x="3313698" y="525673"/>
              </a:lnTo>
            </a:path>
          </a:pathLst>
        </a:custGeom>
        <a:noFill/>
        <a:ln w="25400" cap="flat" cmpd="sng" algn="ctr">
          <a:solidFill>
            <a:srgbClr val="78278B"/>
          </a:solidFill>
          <a:prstDash val="solid"/>
        </a:ln>
        <a:effectLst/>
      </dsp:spPr>
      <dsp:style>
        <a:lnRef idx="2">
          <a:scrgbClr r="0" g="0" b="0"/>
        </a:lnRef>
        <a:fillRef idx="0">
          <a:scrgbClr r="0" g="0" b="0"/>
        </a:fillRef>
        <a:effectRef idx="0">
          <a:scrgbClr r="0" g="0" b="0"/>
        </a:effectRef>
        <a:fontRef idx="minor"/>
      </dsp:style>
    </dsp:sp>
    <dsp:sp modelId="{BFFDBC43-D662-4FE4-BC36-86DCD22BED36}">
      <dsp:nvSpPr>
        <dsp:cNvPr id="0" name=""/>
        <dsp:cNvSpPr/>
      </dsp:nvSpPr>
      <dsp:spPr>
        <a:xfrm>
          <a:off x="4114464" y="1391218"/>
          <a:ext cx="1076951" cy="512530"/>
        </a:xfrm>
        <a:custGeom>
          <a:avLst/>
          <a:gdLst/>
          <a:ahLst/>
          <a:cxnLst/>
          <a:rect l="0" t="0" r="0" b="0"/>
          <a:pathLst>
            <a:path>
              <a:moveTo>
                <a:pt x="0" y="0"/>
              </a:moveTo>
              <a:lnTo>
                <a:pt x="0" y="358230"/>
              </a:lnTo>
              <a:lnTo>
                <a:pt x="1104566" y="358230"/>
              </a:lnTo>
              <a:lnTo>
                <a:pt x="1104566" y="525673"/>
              </a:lnTo>
            </a:path>
          </a:pathLst>
        </a:custGeom>
        <a:noFill/>
        <a:ln w="25400" cap="flat" cmpd="sng" algn="ctr">
          <a:solidFill>
            <a:srgbClr val="78278B"/>
          </a:solidFill>
          <a:prstDash val="solid"/>
        </a:ln>
        <a:effectLst/>
      </dsp:spPr>
      <dsp:style>
        <a:lnRef idx="2">
          <a:scrgbClr r="0" g="0" b="0"/>
        </a:lnRef>
        <a:fillRef idx="0">
          <a:scrgbClr r="0" g="0" b="0"/>
        </a:fillRef>
        <a:effectRef idx="0">
          <a:scrgbClr r="0" g="0" b="0"/>
        </a:effectRef>
        <a:fontRef idx="minor"/>
      </dsp:style>
    </dsp:sp>
    <dsp:sp modelId="{C9DB7A5B-7F74-4A38-A2BA-13E1B3073BC8}">
      <dsp:nvSpPr>
        <dsp:cNvPr id="0" name=""/>
        <dsp:cNvSpPr/>
      </dsp:nvSpPr>
      <dsp:spPr>
        <a:xfrm>
          <a:off x="3037512" y="3022799"/>
          <a:ext cx="2153902" cy="512530"/>
        </a:xfrm>
        <a:custGeom>
          <a:avLst/>
          <a:gdLst/>
          <a:ahLst/>
          <a:cxnLst/>
          <a:rect l="0" t="0" r="0" b="0"/>
          <a:pathLst>
            <a:path>
              <a:moveTo>
                <a:pt x="0" y="0"/>
              </a:moveTo>
              <a:lnTo>
                <a:pt x="0" y="358230"/>
              </a:lnTo>
              <a:lnTo>
                <a:pt x="2209132" y="358230"/>
              </a:lnTo>
              <a:lnTo>
                <a:pt x="2209132" y="525673"/>
              </a:lnTo>
            </a:path>
          </a:pathLst>
        </a:custGeom>
        <a:noFill/>
        <a:ln w="25400" cap="flat" cmpd="sng" algn="ctr">
          <a:solidFill>
            <a:srgbClr val="78278B"/>
          </a:solidFill>
          <a:prstDash val="solid"/>
        </a:ln>
        <a:effectLst/>
      </dsp:spPr>
      <dsp:style>
        <a:lnRef idx="2">
          <a:scrgbClr r="0" g="0" b="0"/>
        </a:lnRef>
        <a:fillRef idx="0">
          <a:scrgbClr r="0" g="0" b="0"/>
        </a:fillRef>
        <a:effectRef idx="0">
          <a:scrgbClr r="0" g="0" b="0"/>
        </a:effectRef>
        <a:fontRef idx="minor"/>
      </dsp:style>
    </dsp:sp>
    <dsp:sp modelId="{7AF0DC5C-D332-4CCB-A07E-A8255371C45A}">
      <dsp:nvSpPr>
        <dsp:cNvPr id="0" name=""/>
        <dsp:cNvSpPr/>
      </dsp:nvSpPr>
      <dsp:spPr>
        <a:xfrm>
          <a:off x="2991792" y="3022799"/>
          <a:ext cx="91440" cy="512530"/>
        </a:xfrm>
        <a:custGeom>
          <a:avLst/>
          <a:gdLst/>
          <a:ahLst/>
          <a:cxnLst/>
          <a:rect l="0" t="0" r="0" b="0"/>
          <a:pathLst>
            <a:path>
              <a:moveTo>
                <a:pt x="45720" y="0"/>
              </a:moveTo>
              <a:lnTo>
                <a:pt x="45720" y="525673"/>
              </a:lnTo>
            </a:path>
          </a:pathLst>
        </a:custGeom>
        <a:noFill/>
        <a:ln w="25400" cap="flat" cmpd="sng" algn="ctr">
          <a:solidFill>
            <a:srgbClr val="BBE0E3">
              <a:shade val="8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5DD6447-70B6-4B41-A3B0-269BD29DCEA2}">
      <dsp:nvSpPr>
        <dsp:cNvPr id="0" name=""/>
        <dsp:cNvSpPr/>
      </dsp:nvSpPr>
      <dsp:spPr>
        <a:xfrm>
          <a:off x="883610" y="3022799"/>
          <a:ext cx="2153902" cy="512530"/>
        </a:xfrm>
        <a:custGeom>
          <a:avLst/>
          <a:gdLst/>
          <a:ahLst/>
          <a:cxnLst/>
          <a:rect l="0" t="0" r="0" b="0"/>
          <a:pathLst>
            <a:path>
              <a:moveTo>
                <a:pt x="2209132" y="0"/>
              </a:moveTo>
              <a:lnTo>
                <a:pt x="2209132" y="358230"/>
              </a:lnTo>
              <a:lnTo>
                <a:pt x="0" y="358230"/>
              </a:lnTo>
              <a:lnTo>
                <a:pt x="0" y="525673"/>
              </a:lnTo>
            </a:path>
          </a:pathLst>
        </a:custGeom>
        <a:noFill/>
        <a:ln w="25400" cap="flat" cmpd="sng" algn="ctr">
          <a:solidFill>
            <a:srgbClr val="78278B"/>
          </a:solidFill>
          <a:prstDash val="solid"/>
        </a:ln>
        <a:effectLst/>
      </dsp:spPr>
      <dsp:style>
        <a:lnRef idx="2">
          <a:scrgbClr r="0" g="0" b="0"/>
        </a:lnRef>
        <a:fillRef idx="0">
          <a:scrgbClr r="0" g="0" b="0"/>
        </a:fillRef>
        <a:effectRef idx="0">
          <a:scrgbClr r="0" g="0" b="0"/>
        </a:effectRef>
        <a:fontRef idx="minor"/>
      </dsp:style>
    </dsp:sp>
    <dsp:sp modelId="{1832815B-BC60-4840-AEA1-96F69361138E}">
      <dsp:nvSpPr>
        <dsp:cNvPr id="0" name=""/>
        <dsp:cNvSpPr/>
      </dsp:nvSpPr>
      <dsp:spPr>
        <a:xfrm>
          <a:off x="3037512" y="1391218"/>
          <a:ext cx="1076951" cy="512530"/>
        </a:xfrm>
        <a:custGeom>
          <a:avLst/>
          <a:gdLst/>
          <a:ahLst/>
          <a:cxnLst/>
          <a:rect l="0" t="0" r="0" b="0"/>
          <a:pathLst>
            <a:path>
              <a:moveTo>
                <a:pt x="1104566" y="0"/>
              </a:moveTo>
              <a:lnTo>
                <a:pt x="1104566" y="358230"/>
              </a:lnTo>
              <a:lnTo>
                <a:pt x="0" y="358230"/>
              </a:lnTo>
              <a:lnTo>
                <a:pt x="0" y="525673"/>
              </a:lnTo>
            </a:path>
          </a:pathLst>
        </a:custGeom>
        <a:noFill/>
        <a:ln w="25400" cap="flat" cmpd="sng" algn="ctr">
          <a:solidFill>
            <a:srgbClr val="BBE0E3">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BA598501-E06D-46FC-A802-175BF3F9C6AA}">
      <dsp:nvSpPr>
        <dsp:cNvPr id="0" name=""/>
        <dsp:cNvSpPr/>
      </dsp:nvSpPr>
      <dsp:spPr>
        <a:xfrm>
          <a:off x="883610" y="1391218"/>
          <a:ext cx="3230854" cy="512530"/>
        </a:xfrm>
        <a:custGeom>
          <a:avLst/>
          <a:gdLst/>
          <a:ahLst/>
          <a:cxnLst/>
          <a:rect l="0" t="0" r="0" b="0"/>
          <a:pathLst>
            <a:path>
              <a:moveTo>
                <a:pt x="3313698" y="0"/>
              </a:moveTo>
              <a:lnTo>
                <a:pt x="3313698" y="358230"/>
              </a:lnTo>
              <a:lnTo>
                <a:pt x="0" y="358230"/>
              </a:lnTo>
              <a:lnTo>
                <a:pt x="0" y="525673"/>
              </a:lnTo>
            </a:path>
          </a:pathLst>
        </a:custGeom>
        <a:noFill/>
        <a:ln w="25400" cap="flat" cmpd="sng" algn="ctr">
          <a:solidFill>
            <a:srgbClr val="78278B"/>
          </a:solidFill>
          <a:prstDash val="solid"/>
        </a:ln>
        <a:effectLst/>
      </dsp:spPr>
      <dsp:style>
        <a:lnRef idx="2">
          <a:scrgbClr r="0" g="0" b="0"/>
        </a:lnRef>
        <a:fillRef idx="0">
          <a:scrgbClr r="0" g="0" b="0"/>
        </a:fillRef>
        <a:effectRef idx="0">
          <a:scrgbClr r="0" g="0" b="0"/>
        </a:effectRef>
        <a:fontRef idx="minor"/>
      </dsp:style>
    </dsp:sp>
    <dsp:sp modelId="{07FE4011-9AB5-4FFF-953C-1104CD38C94A}">
      <dsp:nvSpPr>
        <dsp:cNvPr id="0" name=""/>
        <dsp:cNvSpPr/>
      </dsp:nvSpPr>
      <dsp:spPr>
        <a:xfrm>
          <a:off x="3233322" y="272168"/>
          <a:ext cx="1762284" cy="1119050"/>
        </a:xfrm>
        <a:prstGeom prst="roundRect">
          <a:avLst>
            <a:gd name="adj" fmla="val 10000"/>
          </a:avLst>
        </a:prstGeom>
        <a:solidFill>
          <a:srgbClr val="A7A7A7"/>
        </a:solidFill>
        <a:ln w="25400" cap="flat" cmpd="sng" algn="ctr">
          <a:solidFill>
            <a:srgbClr val="78278B"/>
          </a:solidFill>
          <a:prstDash val="solid"/>
        </a:ln>
        <a:effectLst/>
      </dsp:spPr>
      <dsp:style>
        <a:lnRef idx="2">
          <a:scrgbClr r="0" g="0" b="0"/>
        </a:lnRef>
        <a:fillRef idx="1">
          <a:scrgbClr r="0" g="0" b="0"/>
        </a:fillRef>
        <a:effectRef idx="0">
          <a:scrgbClr r="0" g="0" b="0"/>
        </a:effectRef>
        <a:fontRef idx="minor">
          <a:schemeClr val="lt1"/>
        </a:fontRef>
      </dsp:style>
    </dsp:sp>
    <dsp:sp modelId="{DB200BFD-BFD4-4F02-BBB0-1D194EDD7B52}">
      <dsp:nvSpPr>
        <dsp:cNvPr id="0" name=""/>
        <dsp:cNvSpPr/>
      </dsp:nvSpPr>
      <dsp:spPr>
        <a:xfrm>
          <a:off x="3429131" y="458186"/>
          <a:ext cx="1762284" cy="1119050"/>
        </a:xfrm>
        <a:prstGeom prst="roundRect">
          <a:avLst>
            <a:gd name="adj" fmla="val 10000"/>
          </a:avLst>
        </a:prstGeom>
        <a:solidFill>
          <a:srgbClr val="78278B"/>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Derecho de la Competencia</a:t>
          </a:r>
        </a:p>
      </dsp:txBody>
      <dsp:txXfrm>
        <a:off x="3461907" y="490962"/>
        <a:ext cx="1696732" cy="1053498"/>
      </dsp:txXfrm>
    </dsp:sp>
    <dsp:sp modelId="{3610FFF5-A195-4D59-9DBE-8908894E2B20}">
      <dsp:nvSpPr>
        <dsp:cNvPr id="0" name=""/>
        <dsp:cNvSpPr/>
      </dsp:nvSpPr>
      <dsp:spPr>
        <a:xfrm>
          <a:off x="2468" y="1903749"/>
          <a:ext cx="1762284" cy="1119050"/>
        </a:xfrm>
        <a:prstGeom prst="roundRect">
          <a:avLst>
            <a:gd name="adj" fmla="val 10000"/>
          </a:avLst>
        </a:prstGeom>
        <a:solidFill>
          <a:srgbClr val="A7A7A7"/>
        </a:solidFill>
        <a:ln w="25400" cap="flat" cmpd="sng" algn="ctr">
          <a:solidFill>
            <a:srgbClr val="78278B"/>
          </a:solidFill>
          <a:prstDash val="solid"/>
        </a:ln>
        <a:effectLst/>
      </dsp:spPr>
      <dsp:style>
        <a:lnRef idx="2">
          <a:scrgbClr r="0" g="0" b="0"/>
        </a:lnRef>
        <a:fillRef idx="1">
          <a:scrgbClr r="0" g="0" b="0"/>
        </a:fillRef>
        <a:effectRef idx="0">
          <a:scrgbClr r="0" g="0" b="0"/>
        </a:effectRef>
        <a:fontRef idx="minor">
          <a:schemeClr val="lt1"/>
        </a:fontRef>
      </dsp:style>
    </dsp:sp>
    <dsp:sp modelId="{48887E06-B066-49C2-9E9E-19F36016BBEB}">
      <dsp:nvSpPr>
        <dsp:cNvPr id="0" name=""/>
        <dsp:cNvSpPr/>
      </dsp:nvSpPr>
      <dsp:spPr>
        <a:xfrm>
          <a:off x="198277" y="2089768"/>
          <a:ext cx="1762284" cy="1119050"/>
        </a:xfrm>
        <a:prstGeom prst="roundRect">
          <a:avLst>
            <a:gd name="adj" fmla="val 10000"/>
          </a:avLst>
        </a:prstGeom>
        <a:solidFill>
          <a:srgbClr val="78278B"/>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Integraciones Empresariales</a:t>
          </a:r>
        </a:p>
      </dsp:txBody>
      <dsp:txXfrm>
        <a:off x="231053" y="2122544"/>
        <a:ext cx="1696732" cy="1053498"/>
      </dsp:txXfrm>
    </dsp:sp>
    <dsp:sp modelId="{C3CF4A06-F233-40BB-AC06-5858FAB7EDCB}">
      <dsp:nvSpPr>
        <dsp:cNvPr id="0" name=""/>
        <dsp:cNvSpPr/>
      </dsp:nvSpPr>
      <dsp:spPr>
        <a:xfrm>
          <a:off x="2156370" y="1903749"/>
          <a:ext cx="1762284" cy="1119050"/>
        </a:xfrm>
        <a:prstGeom prst="roundRect">
          <a:avLst>
            <a:gd name="adj" fmla="val 10000"/>
          </a:avLst>
        </a:prstGeom>
        <a:solidFill>
          <a:srgbClr val="A7A7A7"/>
        </a:solidFill>
        <a:ln w="25400" cap="flat" cmpd="sng" algn="ctr">
          <a:solidFill>
            <a:srgbClr val="78278B"/>
          </a:solidFill>
          <a:prstDash val="solid"/>
        </a:ln>
        <a:effectLst/>
      </dsp:spPr>
      <dsp:style>
        <a:lnRef idx="2">
          <a:scrgbClr r="0" g="0" b="0"/>
        </a:lnRef>
        <a:fillRef idx="1">
          <a:scrgbClr r="0" g="0" b="0"/>
        </a:fillRef>
        <a:effectRef idx="0">
          <a:scrgbClr r="0" g="0" b="0"/>
        </a:effectRef>
        <a:fontRef idx="minor">
          <a:schemeClr val="lt1"/>
        </a:fontRef>
      </dsp:style>
    </dsp:sp>
    <dsp:sp modelId="{AC05B43E-A222-477A-AC18-56117DB23004}">
      <dsp:nvSpPr>
        <dsp:cNvPr id="0" name=""/>
        <dsp:cNvSpPr/>
      </dsp:nvSpPr>
      <dsp:spPr>
        <a:xfrm>
          <a:off x="2352180" y="2089768"/>
          <a:ext cx="1762284" cy="1119050"/>
        </a:xfrm>
        <a:prstGeom prst="roundRect">
          <a:avLst>
            <a:gd name="adj" fmla="val 10000"/>
          </a:avLst>
        </a:prstGeom>
        <a:solidFill>
          <a:srgbClr val="78278B"/>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Prácticas Restrictivas</a:t>
          </a:r>
        </a:p>
      </dsp:txBody>
      <dsp:txXfrm>
        <a:off x="2384956" y="2122544"/>
        <a:ext cx="1696732" cy="1053498"/>
      </dsp:txXfrm>
    </dsp:sp>
    <dsp:sp modelId="{0B8C3EB8-CB46-4216-A507-AFE5107BD90C}">
      <dsp:nvSpPr>
        <dsp:cNvPr id="0" name=""/>
        <dsp:cNvSpPr/>
      </dsp:nvSpPr>
      <dsp:spPr>
        <a:xfrm>
          <a:off x="2468" y="3535330"/>
          <a:ext cx="1762284" cy="1119050"/>
        </a:xfrm>
        <a:prstGeom prst="roundRect">
          <a:avLst>
            <a:gd name="adj" fmla="val 10000"/>
          </a:avLst>
        </a:prstGeom>
        <a:solidFill>
          <a:srgbClr val="A7A7A7"/>
        </a:solidFill>
        <a:ln w="25400" cap="flat" cmpd="sng" algn="ctr">
          <a:solidFill>
            <a:srgbClr val="78278B"/>
          </a:solidFill>
          <a:prstDash val="solid"/>
        </a:ln>
        <a:effectLst/>
      </dsp:spPr>
      <dsp:style>
        <a:lnRef idx="2">
          <a:scrgbClr r="0" g="0" b="0"/>
        </a:lnRef>
        <a:fillRef idx="1">
          <a:scrgbClr r="0" g="0" b="0"/>
        </a:fillRef>
        <a:effectRef idx="0">
          <a:scrgbClr r="0" g="0" b="0"/>
        </a:effectRef>
        <a:fontRef idx="minor">
          <a:schemeClr val="lt1"/>
        </a:fontRef>
      </dsp:style>
    </dsp:sp>
    <dsp:sp modelId="{CEECAF07-AE66-459C-9F98-78B1846502F5}">
      <dsp:nvSpPr>
        <dsp:cNvPr id="0" name=""/>
        <dsp:cNvSpPr/>
      </dsp:nvSpPr>
      <dsp:spPr>
        <a:xfrm>
          <a:off x="198277" y="3721349"/>
          <a:ext cx="1762284" cy="1119050"/>
        </a:xfrm>
        <a:prstGeom prst="roundRect">
          <a:avLst>
            <a:gd name="adj" fmla="val 10000"/>
          </a:avLst>
        </a:prstGeom>
        <a:solidFill>
          <a:srgbClr val="78278B"/>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Posición de Dominio</a:t>
          </a:r>
        </a:p>
      </dsp:txBody>
      <dsp:txXfrm>
        <a:off x="231053" y="3754125"/>
        <a:ext cx="1696732" cy="1053498"/>
      </dsp:txXfrm>
    </dsp:sp>
    <dsp:sp modelId="{C877D0F6-CC2B-40B4-94F3-D03586F3F2A6}">
      <dsp:nvSpPr>
        <dsp:cNvPr id="0" name=""/>
        <dsp:cNvSpPr/>
      </dsp:nvSpPr>
      <dsp:spPr>
        <a:xfrm>
          <a:off x="2156370" y="3535330"/>
          <a:ext cx="1762284" cy="1119050"/>
        </a:xfrm>
        <a:prstGeom prst="roundRect">
          <a:avLst>
            <a:gd name="adj" fmla="val 10000"/>
          </a:avLst>
        </a:prstGeom>
        <a:solidFill>
          <a:srgbClr val="A7A7A7"/>
        </a:solidFill>
        <a:ln w="25400" cap="flat" cmpd="sng" algn="ctr">
          <a:solidFill>
            <a:srgbClr val="78278B"/>
          </a:solidFill>
          <a:prstDash val="solid"/>
        </a:ln>
        <a:effectLst/>
      </dsp:spPr>
      <dsp:style>
        <a:lnRef idx="2">
          <a:scrgbClr r="0" g="0" b="0"/>
        </a:lnRef>
        <a:fillRef idx="1">
          <a:scrgbClr r="0" g="0" b="0"/>
        </a:fillRef>
        <a:effectRef idx="0">
          <a:scrgbClr r="0" g="0" b="0"/>
        </a:effectRef>
        <a:fontRef idx="minor">
          <a:schemeClr val="lt1"/>
        </a:fontRef>
      </dsp:style>
    </dsp:sp>
    <dsp:sp modelId="{C05D2D34-0D7C-4AC1-A8F1-09CAA21744DB}">
      <dsp:nvSpPr>
        <dsp:cNvPr id="0" name=""/>
        <dsp:cNvSpPr/>
      </dsp:nvSpPr>
      <dsp:spPr>
        <a:xfrm>
          <a:off x="2352180" y="3721349"/>
          <a:ext cx="1762284" cy="1119050"/>
        </a:xfrm>
        <a:prstGeom prst="roundRect">
          <a:avLst>
            <a:gd name="adj" fmla="val 10000"/>
          </a:avLst>
        </a:prstGeom>
        <a:solidFill>
          <a:srgbClr val="78278B"/>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Acuerdos</a:t>
          </a:r>
        </a:p>
      </dsp:txBody>
      <dsp:txXfrm>
        <a:off x="2384956" y="3754125"/>
        <a:ext cx="1696732" cy="1053498"/>
      </dsp:txXfrm>
    </dsp:sp>
    <dsp:sp modelId="{E75256FF-96FF-4441-AF10-612393AD644D}">
      <dsp:nvSpPr>
        <dsp:cNvPr id="0" name=""/>
        <dsp:cNvSpPr/>
      </dsp:nvSpPr>
      <dsp:spPr>
        <a:xfrm>
          <a:off x="4310273" y="3535330"/>
          <a:ext cx="1762284" cy="1119050"/>
        </a:xfrm>
        <a:prstGeom prst="roundRect">
          <a:avLst>
            <a:gd name="adj" fmla="val 10000"/>
          </a:avLst>
        </a:prstGeom>
        <a:solidFill>
          <a:srgbClr val="A7A7A7"/>
        </a:solidFill>
        <a:ln w="25400" cap="flat" cmpd="sng" algn="ctr">
          <a:solidFill>
            <a:srgbClr val="78278B"/>
          </a:solidFill>
          <a:prstDash val="solid"/>
        </a:ln>
        <a:effectLst/>
      </dsp:spPr>
      <dsp:style>
        <a:lnRef idx="2">
          <a:scrgbClr r="0" g="0" b="0"/>
        </a:lnRef>
        <a:fillRef idx="1">
          <a:scrgbClr r="0" g="0" b="0"/>
        </a:fillRef>
        <a:effectRef idx="0">
          <a:scrgbClr r="0" g="0" b="0"/>
        </a:effectRef>
        <a:fontRef idx="minor">
          <a:schemeClr val="lt1"/>
        </a:fontRef>
      </dsp:style>
    </dsp:sp>
    <dsp:sp modelId="{F7C9B537-8CF9-4AF9-8C2B-A070BDDBCE11}">
      <dsp:nvSpPr>
        <dsp:cNvPr id="0" name=""/>
        <dsp:cNvSpPr/>
      </dsp:nvSpPr>
      <dsp:spPr>
        <a:xfrm>
          <a:off x="4506083" y="3721349"/>
          <a:ext cx="1762284" cy="1119050"/>
        </a:xfrm>
        <a:prstGeom prst="roundRect">
          <a:avLst>
            <a:gd name="adj" fmla="val 10000"/>
          </a:avLst>
        </a:prstGeom>
        <a:solidFill>
          <a:srgbClr val="78278B"/>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Actos</a:t>
          </a:r>
        </a:p>
      </dsp:txBody>
      <dsp:txXfrm>
        <a:off x="4538859" y="3754125"/>
        <a:ext cx="1696732" cy="1053498"/>
      </dsp:txXfrm>
    </dsp:sp>
    <dsp:sp modelId="{C6E3DE48-4221-487A-8546-2C2B65DF294D}">
      <dsp:nvSpPr>
        <dsp:cNvPr id="0" name=""/>
        <dsp:cNvSpPr/>
      </dsp:nvSpPr>
      <dsp:spPr>
        <a:xfrm>
          <a:off x="4310273" y="1903749"/>
          <a:ext cx="1762284" cy="1119050"/>
        </a:xfrm>
        <a:prstGeom prst="roundRect">
          <a:avLst>
            <a:gd name="adj" fmla="val 10000"/>
          </a:avLst>
        </a:prstGeom>
        <a:solidFill>
          <a:srgbClr val="A7A7A7"/>
        </a:solidFill>
        <a:ln w="25400" cap="flat" cmpd="sng" algn="ctr">
          <a:solidFill>
            <a:srgbClr val="78278B"/>
          </a:solidFill>
          <a:prstDash val="solid"/>
        </a:ln>
        <a:effectLst/>
      </dsp:spPr>
      <dsp:style>
        <a:lnRef idx="2">
          <a:scrgbClr r="0" g="0" b="0"/>
        </a:lnRef>
        <a:fillRef idx="1">
          <a:scrgbClr r="0" g="0" b="0"/>
        </a:fillRef>
        <a:effectRef idx="0">
          <a:scrgbClr r="0" g="0" b="0"/>
        </a:effectRef>
        <a:fontRef idx="minor">
          <a:schemeClr val="lt1"/>
        </a:fontRef>
      </dsp:style>
    </dsp:sp>
    <dsp:sp modelId="{07723536-97B8-4A67-B431-43C2BF504E25}">
      <dsp:nvSpPr>
        <dsp:cNvPr id="0" name=""/>
        <dsp:cNvSpPr/>
      </dsp:nvSpPr>
      <dsp:spPr>
        <a:xfrm>
          <a:off x="4506083" y="2089768"/>
          <a:ext cx="1762284" cy="1119050"/>
        </a:xfrm>
        <a:prstGeom prst="roundRect">
          <a:avLst>
            <a:gd name="adj" fmla="val 10000"/>
          </a:avLst>
        </a:prstGeom>
        <a:solidFill>
          <a:srgbClr val="78278B"/>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Competencia Desleal</a:t>
          </a:r>
        </a:p>
      </dsp:txBody>
      <dsp:txXfrm>
        <a:off x="4538859" y="2122544"/>
        <a:ext cx="1696732" cy="1053498"/>
      </dsp:txXfrm>
    </dsp:sp>
    <dsp:sp modelId="{9739A02F-4086-484A-83F8-9B6AC5FBD353}">
      <dsp:nvSpPr>
        <dsp:cNvPr id="0" name=""/>
        <dsp:cNvSpPr/>
      </dsp:nvSpPr>
      <dsp:spPr>
        <a:xfrm>
          <a:off x="6464176" y="1903749"/>
          <a:ext cx="1762284" cy="1119050"/>
        </a:xfrm>
        <a:prstGeom prst="roundRect">
          <a:avLst>
            <a:gd name="adj" fmla="val 10000"/>
          </a:avLst>
        </a:prstGeom>
        <a:solidFill>
          <a:srgbClr val="A7A7A7"/>
        </a:solidFill>
        <a:ln w="25400" cap="flat" cmpd="sng" algn="ctr">
          <a:solidFill>
            <a:srgbClr val="78278B"/>
          </a:solidFill>
          <a:prstDash val="solid"/>
        </a:ln>
        <a:effectLst/>
      </dsp:spPr>
      <dsp:style>
        <a:lnRef idx="2">
          <a:scrgbClr r="0" g="0" b="0"/>
        </a:lnRef>
        <a:fillRef idx="1">
          <a:scrgbClr r="0" g="0" b="0"/>
        </a:fillRef>
        <a:effectRef idx="0">
          <a:scrgbClr r="0" g="0" b="0"/>
        </a:effectRef>
        <a:fontRef idx="minor">
          <a:schemeClr val="lt1"/>
        </a:fontRef>
      </dsp:style>
    </dsp:sp>
    <dsp:sp modelId="{E41E9AD4-F389-4D41-84D9-E9121ECBBBB7}">
      <dsp:nvSpPr>
        <dsp:cNvPr id="0" name=""/>
        <dsp:cNvSpPr/>
      </dsp:nvSpPr>
      <dsp:spPr>
        <a:xfrm>
          <a:off x="6659985" y="2089768"/>
          <a:ext cx="1762284" cy="1119050"/>
        </a:xfrm>
        <a:prstGeom prst="roundRect">
          <a:avLst>
            <a:gd name="adj" fmla="val 10000"/>
          </a:avLst>
        </a:prstGeom>
        <a:solidFill>
          <a:srgbClr val="78278B"/>
        </a:solidFill>
        <a:ln w="25400" cap="flat" cmpd="sng" algn="ctr">
          <a:solidFill>
            <a:srgbClr val="FFFFFF"/>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CO" sz="1700" kern="1200" dirty="0">
              <a:solidFill>
                <a:srgbClr val="FFFFFF"/>
              </a:solidFill>
              <a:latin typeface="Verdana" panose="020B0604030504040204" pitchFamily="34" charset="0"/>
              <a:ea typeface="Verdana" panose="020B0604030504040204" pitchFamily="34" charset="0"/>
              <a:cs typeface="Verdana" panose="020B0604030504040204" pitchFamily="34" charset="0"/>
            </a:rPr>
            <a:t>Estatuto del Consumidor</a:t>
          </a:r>
        </a:p>
      </dsp:txBody>
      <dsp:txXfrm>
        <a:off x="6692761" y="2122544"/>
        <a:ext cx="1696732" cy="10534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960DD-9D47-42B8-B2AA-7C18E9F1DF3A}">
      <dsp:nvSpPr>
        <dsp:cNvPr id="0" name=""/>
        <dsp:cNvSpPr/>
      </dsp:nvSpPr>
      <dsp:spPr>
        <a:xfrm>
          <a:off x="3007122" y="0"/>
          <a:ext cx="2628105" cy="2628105"/>
        </a:xfrm>
        <a:prstGeom prst="triangle">
          <a:avLst/>
        </a:prstGeom>
        <a:solidFill>
          <a:srgbClr val="78278B"/>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0" kern="1200" dirty="0">
              <a:solidFill>
                <a:srgbClr val="FFFFFF"/>
              </a:solidFill>
              <a:latin typeface="Verdana" panose="020B0604030504040204" pitchFamily="34" charset="0"/>
              <a:ea typeface="Verdana" panose="020B0604030504040204" pitchFamily="34" charset="0"/>
              <a:cs typeface="Verdana" panose="020B0604030504040204" pitchFamily="34" charset="0"/>
            </a:rPr>
            <a:t>Ley 155 de 1959</a:t>
          </a:r>
          <a:endParaRPr lang="es-CO" sz="1800" b="0" kern="1200" dirty="0">
            <a:solidFill>
              <a:srgbClr val="FFFFFF"/>
            </a:solidFill>
            <a:latin typeface="Arial"/>
            <a:ea typeface="+mn-ea"/>
            <a:cs typeface="+mn-cs"/>
          </a:endParaRPr>
        </a:p>
      </dsp:txBody>
      <dsp:txXfrm>
        <a:off x="3664148" y="1314053"/>
        <a:ext cx="1314053" cy="1314052"/>
      </dsp:txXfrm>
    </dsp:sp>
    <dsp:sp modelId="{2B058DE5-C507-490E-99CE-50520F80AA8A}">
      <dsp:nvSpPr>
        <dsp:cNvPr id="0" name=""/>
        <dsp:cNvSpPr/>
      </dsp:nvSpPr>
      <dsp:spPr>
        <a:xfrm>
          <a:off x="1693069" y="2628105"/>
          <a:ext cx="2628105" cy="2628105"/>
        </a:xfrm>
        <a:prstGeom prst="triangle">
          <a:avLst/>
        </a:prstGeom>
        <a:solidFill>
          <a:srgbClr val="78278B"/>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altLang="es-CO" sz="1800" b="0" kern="1200" dirty="0">
              <a:solidFill>
                <a:srgbClr val="FFFFFF"/>
              </a:solidFill>
              <a:latin typeface="Verdana" panose="020B0604030504040204" pitchFamily="34" charset="0"/>
              <a:ea typeface="+mn-ea"/>
              <a:cs typeface="+mn-cs"/>
            </a:rPr>
            <a:t>Ley 1340 de 2009</a:t>
          </a:r>
          <a:endParaRPr lang="es-CO" sz="1800" b="0" kern="1200" dirty="0">
            <a:solidFill>
              <a:srgbClr val="FFFFFF"/>
            </a:solidFill>
            <a:latin typeface="Arial"/>
            <a:ea typeface="+mn-ea"/>
            <a:cs typeface="+mn-cs"/>
          </a:endParaRPr>
        </a:p>
      </dsp:txBody>
      <dsp:txXfrm>
        <a:off x="2350095" y="3942158"/>
        <a:ext cx="1314053" cy="1314052"/>
      </dsp:txXfrm>
    </dsp:sp>
    <dsp:sp modelId="{12CB6533-A271-4BB0-8A3B-16F2F6F67802}">
      <dsp:nvSpPr>
        <dsp:cNvPr id="0" name=""/>
        <dsp:cNvSpPr/>
      </dsp:nvSpPr>
      <dsp:spPr>
        <a:xfrm rot="10800000">
          <a:off x="3007122" y="2628105"/>
          <a:ext cx="2628105" cy="2628105"/>
        </a:xfrm>
        <a:prstGeom prst="triangle">
          <a:avLst/>
        </a:prstGeom>
        <a:solidFill>
          <a:srgbClr val="78278B"/>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s-CO" sz="1800" b="0" kern="1200" dirty="0">
              <a:solidFill>
                <a:srgbClr val="FFFFFF"/>
              </a:solidFill>
              <a:latin typeface="Verdana" panose="020B0604030504040204" pitchFamily="34" charset="0"/>
              <a:ea typeface="+mn-ea"/>
              <a:cs typeface="+mn-cs"/>
            </a:rPr>
            <a:t>Decreto 2153 de 1992 </a:t>
          </a:r>
          <a:endParaRPr lang="es-CO" sz="1800" b="0" kern="1200" dirty="0">
            <a:solidFill>
              <a:srgbClr val="FFFFFF"/>
            </a:solidFill>
            <a:latin typeface="Arial"/>
            <a:ea typeface="+mn-ea"/>
            <a:cs typeface="+mn-cs"/>
          </a:endParaRPr>
        </a:p>
      </dsp:txBody>
      <dsp:txXfrm rot="10800000">
        <a:off x="3664148" y="2628105"/>
        <a:ext cx="1314053" cy="1314052"/>
      </dsp:txXfrm>
    </dsp:sp>
    <dsp:sp modelId="{89400F0B-EADE-4D43-862D-D3EDC1703A0E}">
      <dsp:nvSpPr>
        <dsp:cNvPr id="0" name=""/>
        <dsp:cNvSpPr/>
      </dsp:nvSpPr>
      <dsp:spPr>
        <a:xfrm>
          <a:off x="4321175" y="2628105"/>
          <a:ext cx="2628105" cy="2628105"/>
        </a:xfrm>
        <a:prstGeom prst="triangle">
          <a:avLst/>
        </a:prstGeom>
        <a:solidFill>
          <a:srgbClr val="78278B"/>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altLang="es-CO" sz="1800" b="0" kern="1200" dirty="0">
              <a:solidFill>
                <a:srgbClr val="FFFFFF"/>
              </a:solidFill>
              <a:latin typeface="Verdana" panose="020B0604030504040204" pitchFamily="34" charset="0"/>
              <a:ea typeface="+mn-ea"/>
              <a:cs typeface="+mn-cs"/>
            </a:rPr>
            <a:t>Res. 10930 de 2015</a:t>
          </a:r>
          <a:endParaRPr lang="es-CO" sz="1800" b="0" kern="1200" dirty="0">
            <a:solidFill>
              <a:srgbClr val="FFFFFF"/>
            </a:solidFill>
            <a:latin typeface="Arial"/>
            <a:ea typeface="+mn-ea"/>
            <a:cs typeface="+mn-cs"/>
          </a:endParaRPr>
        </a:p>
      </dsp:txBody>
      <dsp:txXfrm>
        <a:off x="4978201" y="3942158"/>
        <a:ext cx="1314053" cy="13140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17CA5-4D90-B340-9646-E796AEFE8A6D}" type="datetimeFigureOut">
              <a:rPr lang="en-US" smtClean="0"/>
              <a:t>9/12/2016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F67911-EC51-A549-8DEE-F6F3C15DD34B}" type="slidenum">
              <a:rPr lang="en-US" smtClean="0"/>
              <a:t>‹Nº›</a:t>
            </a:fld>
            <a:endParaRPr lang="en-US"/>
          </a:p>
        </p:txBody>
      </p:sp>
    </p:spTree>
    <p:extLst>
      <p:ext uri="{BB962C8B-B14F-4D97-AF65-F5344CB8AC3E}">
        <p14:creationId xmlns:p14="http://schemas.microsoft.com/office/powerpoint/2010/main" val="1710334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Marcador de imagen de diapositiva 1"/>
          <p:cNvSpPr>
            <a:spLocks noGrp="1" noRot="1" noChangeAspect="1" noTextEdit="1"/>
          </p:cNvSpPr>
          <p:nvPr>
            <p:ph type="sldImg"/>
          </p:nvPr>
        </p:nvSpPr>
        <p:spPr>
          <a:ln/>
        </p:spPr>
      </p:sp>
      <p:sp>
        <p:nvSpPr>
          <p:cNvPr id="52227" name="Marcador de notas 2"/>
          <p:cNvSpPr>
            <a:spLocks noGrp="1"/>
          </p:cNvSpPr>
          <p:nvPr>
            <p:ph type="body" idx="1"/>
          </p:nvPr>
        </p:nvSpPr>
        <p:spPr>
          <a:noFill/>
        </p:spPr>
        <p:txBody>
          <a:bodyPr/>
          <a:lstStyle/>
          <a:p>
            <a:endParaRPr lang="es-CO" altLang="es-CO" dirty="0">
              <a:ea typeface="ＭＳ Ｐゴシック" panose="020B0600070205080204" pitchFamily="34" charset="-128"/>
            </a:endParaRPr>
          </a:p>
        </p:txBody>
      </p:sp>
      <p:sp>
        <p:nvSpPr>
          <p:cNvPr id="52228" name="Marcador de número de diapositiva 3"/>
          <p:cNvSpPr>
            <a:spLocks noGrp="1"/>
          </p:cNvSpPr>
          <p:nvPr>
            <p:ph type="sldNum" sz="quarter" idx="5"/>
          </p:nvPr>
        </p:nvSpPr>
        <p:spPr>
          <a:noFill/>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876D54E-586E-4ADE-868E-FEAB6946A1D4}" type="slidenum">
              <a:rPr lang="es-ES" altLang="es-CO" sz="1200">
                <a:solidFill>
                  <a:srgbClr val="000000"/>
                </a:solidFill>
              </a:rPr>
              <a:pPr/>
              <a:t>2</a:t>
            </a:fld>
            <a:endParaRPr lang="es-ES" altLang="es-CO" sz="1200" dirty="0">
              <a:solidFill>
                <a:srgbClr val="000000"/>
              </a:solidFill>
            </a:endParaRPr>
          </a:p>
        </p:txBody>
      </p:sp>
    </p:spTree>
    <p:extLst>
      <p:ext uri="{BB962C8B-B14F-4D97-AF65-F5344CB8AC3E}">
        <p14:creationId xmlns:p14="http://schemas.microsoft.com/office/powerpoint/2010/main" val="3986963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7016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a:solidFill>
                  <a:srgbClr val="808080"/>
                </a:solidFill>
              </a:defRPr>
            </a:lvl1pPr>
          </a:lstStyle>
          <a:p>
            <a:pPr>
              <a:defRPr/>
            </a:pPr>
            <a:endParaRPr lang="es-ES"/>
          </a:p>
        </p:txBody>
      </p:sp>
      <p:sp>
        <p:nvSpPr>
          <p:cNvPr id="3" name="Rectangle 6"/>
          <p:cNvSpPr>
            <a:spLocks noGrp="1" noChangeArrowheads="1"/>
          </p:cNvSpPr>
          <p:nvPr>
            <p:ph type="sldNum" sz="quarter" idx="11"/>
          </p:nvPr>
        </p:nvSpPr>
        <p:spPr/>
        <p:txBody>
          <a:bodyPr/>
          <a:lstStyle>
            <a:lvl1pPr>
              <a:defRPr/>
            </a:lvl1pPr>
          </a:lstStyle>
          <a:p>
            <a:fld id="{FC554EF6-F182-47B5-B307-82AA1EE92339}" type="slidenum">
              <a:rPr lang="en-US" altLang="es-CO"/>
              <a:pPr/>
              <a:t>‹Nº›</a:t>
            </a:fld>
            <a:endParaRPr lang="en-US" altLang="es-CO"/>
          </a:p>
        </p:txBody>
      </p:sp>
    </p:spTree>
    <p:extLst>
      <p:ext uri="{BB962C8B-B14F-4D97-AF65-F5344CB8AC3E}">
        <p14:creationId xmlns:p14="http://schemas.microsoft.com/office/powerpoint/2010/main" val="2051448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endParaRPr lang="es-ES"/>
          </a:p>
        </p:txBody>
      </p:sp>
      <p:sp>
        <p:nvSpPr>
          <p:cNvPr id="6" name="Rectangle 6"/>
          <p:cNvSpPr>
            <a:spLocks noGrp="1" noChangeArrowheads="1"/>
          </p:cNvSpPr>
          <p:nvPr>
            <p:ph type="sldNum" sz="quarter" idx="11"/>
          </p:nvPr>
        </p:nvSpPr>
        <p:spPr/>
        <p:txBody>
          <a:bodyPr/>
          <a:lstStyle>
            <a:lvl1pPr>
              <a:defRPr/>
            </a:lvl1pPr>
          </a:lstStyle>
          <a:p>
            <a:fld id="{A0BF6957-05CB-4C12-AE58-7817EF9A6D36}" type="slidenum">
              <a:rPr lang="en-US" altLang="es-CO"/>
              <a:pPr/>
              <a:t>‹Nº›</a:t>
            </a:fld>
            <a:endParaRPr lang="en-US" altLang="es-CO"/>
          </a:p>
        </p:txBody>
      </p:sp>
    </p:spTree>
    <p:extLst>
      <p:ext uri="{BB962C8B-B14F-4D97-AF65-F5344CB8AC3E}">
        <p14:creationId xmlns:p14="http://schemas.microsoft.com/office/powerpoint/2010/main" val="532828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Rectangle 5"/>
          <p:cNvSpPr>
            <a:spLocks noGrp="1" noChangeArrowheads="1"/>
          </p:cNvSpPr>
          <p:nvPr>
            <p:ph type="ftr" sz="quarter" idx="10"/>
          </p:nvPr>
        </p:nvSpPr>
        <p:spPr/>
        <p:txBody>
          <a:bodyPr/>
          <a:lstStyle>
            <a:lvl1pPr>
              <a:defRPr/>
            </a:lvl1pPr>
          </a:lstStyle>
          <a:p>
            <a:pPr>
              <a:defRPr/>
            </a:pPr>
            <a:endParaRPr lang="es-ES"/>
          </a:p>
        </p:txBody>
      </p:sp>
      <p:sp>
        <p:nvSpPr>
          <p:cNvPr id="6" name="Rectangle 6"/>
          <p:cNvSpPr>
            <a:spLocks noGrp="1" noChangeArrowheads="1"/>
          </p:cNvSpPr>
          <p:nvPr>
            <p:ph type="sldNum" sz="quarter" idx="11"/>
          </p:nvPr>
        </p:nvSpPr>
        <p:spPr/>
        <p:txBody>
          <a:bodyPr/>
          <a:lstStyle>
            <a:lvl1pPr>
              <a:defRPr/>
            </a:lvl1pPr>
          </a:lstStyle>
          <a:p>
            <a:fld id="{CB218755-C077-4DB5-822D-712358DBDA03}" type="slidenum">
              <a:rPr lang="en-US" altLang="es-CO"/>
              <a:pPr/>
              <a:t>‹Nº›</a:t>
            </a:fld>
            <a:endParaRPr lang="en-US" altLang="es-CO"/>
          </a:p>
        </p:txBody>
      </p:sp>
    </p:spTree>
    <p:extLst>
      <p:ext uri="{BB962C8B-B14F-4D97-AF65-F5344CB8AC3E}">
        <p14:creationId xmlns:p14="http://schemas.microsoft.com/office/powerpoint/2010/main" val="186979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endParaRPr lang="es-ES"/>
          </a:p>
        </p:txBody>
      </p:sp>
      <p:sp>
        <p:nvSpPr>
          <p:cNvPr id="5" name="Rectangle 6"/>
          <p:cNvSpPr>
            <a:spLocks noGrp="1" noChangeArrowheads="1"/>
          </p:cNvSpPr>
          <p:nvPr>
            <p:ph type="sldNum" sz="quarter" idx="11"/>
          </p:nvPr>
        </p:nvSpPr>
        <p:spPr/>
        <p:txBody>
          <a:bodyPr/>
          <a:lstStyle>
            <a:lvl1pPr>
              <a:defRPr/>
            </a:lvl1pPr>
          </a:lstStyle>
          <a:p>
            <a:fld id="{4EA10CD9-2160-459D-96BA-79668B3797F5}" type="slidenum">
              <a:rPr lang="en-US" altLang="es-CO"/>
              <a:pPr/>
              <a:t>‹Nº›</a:t>
            </a:fld>
            <a:endParaRPr lang="en-US" altLang="es-CO"/>
          </a:p>
        </p:txBody>
      </p:sp>
    </p:spTree>
    <p:extLst>
      <p:ext uri="{BB962C8B-B14F-4D97-AF65-F5344CB8AC3E}">
        <p14:creationId xmlns:p14="http://schemas.microsoft.com/office/powerpoint/2010/main" val="4051292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Rectangle 5"/>
          <p:cNvSpPr>
            <a:spLocks noGrp="1" noChangeArrowheads="1"/>
          </p:cNvSpPr>
          <p:nvPr>
            <p:ph type="ftr" sz="quarter" idx="10"/>
          </p:nvPr>
        </p:nvSpPr>
        <p:spPr/>
        <p:txBody>
          <a:bodyPr/>
          <a:lstStyle>
            <a:lvl1pPr>
              <a:defRPr/>
            </a:lvl1pPr>
          </a:lstStyle>
          <a:p>
            <a:pPr>
              <a:defRPr/>
            </a:pPr>
            <a:endParaRPr lang="es-ES"/>
          </a:p>
        </p:txBody>
      </p:sp>
      <p:sp>
        <p:nvSpPr>
          <p:cNvPr id="5" name="Rectangle 6"/>
          <p:cNvSpPr>
            <a:spLocks noGrp="1" noChangeArrowheads="1"/>
          </p:cNvSpPr>
          <p:nvPr>
            <p:ph type="sldNum" sz="quarter" idx="11"/>
          </p:nvPr>
        </p:nvSpPr>
        <p:spPr/>
        <p:txBody>
          <a:bodyPr/>
          <a:lstStyle>
            <a:lvl1pPr>
              <a:defRPr/>
            </a:lvl1pPr>
          </a:lstStyle>
          <a:p>
            <a:fld id="{57F1C7B0-3C48-408B-AF8D-37BD8AE4427F}" type="slidenum">
              <a:rPr lang="en-US" altLang="es-CO"/>
              <a:pPr/>
              <a:t>‹Nº›</a:t>
            </a:fld>
            <a:endParaRPr lang="en-US" altLang="es-CO"/>
          </a:p>
        </p:txBody>
      </p:sp>
    </p:spTree>
    <p:extLst>
      <p:ext uri="{BB962C8B-B14F-4D97-AF65-F5344CB8AC3E}">
        <p14:creationId xmlns:p14="http://schemas.microsoft.com/office/powerpoint/2010/main" val="404316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sz="quarter" idx="10" hasCustomPrompt="1"/>
          </p:nvPr>
        </p:nvSpPr>
        <p:spPr>
          <a:xfrm>
            <a:off x="0" y="188640"/>
            <a:ext cx="9144000" cy="692150"/>
          </a:xfrm>
        </p:spPr>
        <p:txBody>
          <a:bodyPr>
            <a:normAutofit/>
          </a:bodyPr>
          <a:lstStyle>
            <a:lvl1pPr marL="0" indent="0" algn="ctr">
              <a:buFontTx/>
              <a:buNone/>
              <a:defRPr sz="3000" b="1">
                <a:solidFill>
                  <a:schemeClr val="tx2">
                    <a:lumMod val="75000"/>
                  </a:schemeClr>
                </a:solidFill>
              </a:defRPr>
            </a:lvl1pPr>
          </a:lstStyle>
          <a:p>
            <a:pPr lvl="0"/>
            <a:r>
              <a:rPr lang="en-US" dirty="0" err="1" smtClean="0"/>
              <a:t>Título</a:t>
            </a:r>
            <a:r>
              <a:rPr lang="en-US" dirty="0" smtClean="0"/>
              <a:t> de la </a:t>
            </a:r>
            <a:r>
              <a:rPr lang="en-US" dirty="0" err="1" smtClean="0"/>
              <a:t>diapositiva</a:t>
            </a:r>
            <a:endParaRPr lang="es-CO" dirty="0"/>
          </a:p>
        </p:txBody>
      </p:sp>
    </p:spTree>
    <p:extLst>
      <p:ext uri="{BB962C8B-B14F-4D97-AF65-F5344CB8AC3E}">
        <p14:creationId xmlns:p14="http://schemas.microsoft.com/office/powerpoint/2010/main" val="24746353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ier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a:xfrm>
            <a:off x="3590528" y="5877272"/>
            <a:ext cx="2133600" cy="365125"/>
          </a:xfrm>
        </p:spPr>
        <p:txBody>
          <a:bodyPr/>
          <a:lstStyle>
            <a:lvl1pPr algn="ctr">
              <a:defRPr sz="1400" b="1">
                <a:solidFill>
                  <a:srgbClr val="43DBEB"/>
                </a:solidFill>
              </a:defRPr>
            </a:lvl1pPr>
          </a:lstStyle>
          <a:p>
            <a:fld id="{C0AC9EF9-8BCA-4DBD-BE49-BF33BF7B83EC}" type="datetimeFigureOut">
              <a:rPr lang="es-CO" smtClean="0"/>
              <a:pPr/>
              <a:t>12/09/2016</a:t>
            </a:fld>
            <a:endParaRPr lang="es-CO" dirty="0"/>
          </a:p>
        </p:txBody>
      </p:sp>
    </p:spTree>
    <p:extLst>
      <p:ext uri="{BB962C8B-B14F-4D97-AF65-F5344CB8AC3E}">
        <p14:creationId xmlns:p14="http://schemas.microsoft.com/office/powerpoint/2010/main" val="245640221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2286000"/>
            <a:ext cx="7772400" cy="1143000"/>
          </a:xfrm>
        </p:spPr>
        <p:txBody>
          <a:bodyPr/>
          <a:lstStyle>
            <a:lvl1pPr>
              <a:defRPr>
                <a:solidFill>
                  <a:srgbClr val="78278B"/>
                </a:solidFill>
              </a:defRPr>
            </a:lvl1pPr>
          </a:lstStyle>
          <a:p>
            <a:r>
              <a:rPr lang="en-US" dirty="0"/>
              <a:t>Click to edit Master title style</a:t>
            </a:r>
          </a:p>
        </p:txBody>
      </p:sp>
      <p:sp>
        <p:nvSpPr>
          <p:cNvPr id="10243"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rgbClr val="808080"/>
                </a:solidFill>
              </a:defRPr>
            </a:lvl1pPr>
          </a:lstStyle>
          <a:p>
            <a:r>
              <a:rPr lang="en-US"/>
              <a:t>Click to edit Master subtitle style</a:t>
            </a:r>
          </a:p>
        </p:txBody>
      </p:sp>
      <p:sp>
        <p:nvSpPr>
          <p:cNvPr id="4" name="Rectangle 5"/>
          <p:cNvSpPr>
            <a:spLocks noGrp="1" noChangeArrowheads="1"/>
          </p:cNvSpPr>
          <p:nvPr>
            <p:ph type="ftr" sz="quarter" idx="10"/>
          </p:nvPr>
        </p:nvSpPr>
        <p:spPr/>
        <p:txBody>
          <a:bodyPr/>
          <a:lstStyle>
            <a:lvl1pPr algn="ctr">
              <a:defRPr sz="800">
                <a:solidFill>
                  <a:srgbClr val="808080"/>
                </a:solidFill>
                <a:latin typeface="Verdana" pitchFamily="34" charset="0"/>
                <a:ea typeface="Osaka" pitchFamily="-112" charset="-128"/>
              </a:defRPr>
            </a:lvl1pPr>
          </a:lstStyle>
          <a:p>
            <a:pPr>
              <a:defRPr/>
            </a:pPr>
            <a:endParaRPr lang="es-ES"/>
          </a:p>
        </p:txBody>
      </p:sp>
      <p:sp>
        <p:nvSpPr>
          <p:cNvPr id="5" name="Rectangle 6"/>
          <p:cNvSpPr>
            <a:spLocks noGrp="1" noChangeArrowheads="1"/>
          </p:cNvSpPr>
          <p:nvPr>
            <p:ph type="sldNum" sz="quarter" idx="11"/>
          </p:nvPr>
        </p:nvSpPr>
        <p:spPr/>
        <p:txBody>
          <a:bodyPr/>
          <a:lstStyle>
            <a:lvl1pPr>
              <a:defRPr/>
            </a:lvl1pPr>
          </a:lstStyle>
          <a:p>
            <a:fld id="{EEF4D235-9993-46AC-82D4-379C44980EF9}" type="slidenum">
              <a:rPr lang="en-US" altLang="es-CO"/>
              <a:pPr/>
              <a:t>‹Nº›</a:t>
            </a:fld>
            <a:endParaRPr lang="en-US" altLang="es-CO"/>
          </a:p>
        </p:txBody>
      </p:sp>
    </p:spTree>
    <p:extLst>
      <p:ext uri="{BB962C8B-B14F-4D97-AF65-F5344CB8AC3E}">
        <p14:creationId xmlns:p14="http://schemas.microsoft.com/office/powerpoint/2010/main" val="70103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69776" y="1981200"/>
            <a:ext cx="8278688" cy="4114800"/>
          </a:xfrm>
        </p:spPr>
        <p:txBody>
          <a:bodyPr/>
          <a:lstStyle>
            <a:lvl1pPr>
              <a:defRPr sz="2000">
                <a:solidFill>
                  <a:srgbClr val="808080"/>
                </a:solidFill>
              </a:defRPr>
            </a:lvl1pPr>
            <a:lvl2pPr>
              <a:defRPr sz="2000">
                <a:solidFill>
                  <a:srgbClr val="808080"/>
                </a:solidFill>
              </a:defRPr>
            </a:lvl2pPr>
            <a:lvl3pPr>
              <a:defRPr sz="2000">
                <a:solidFill>
                  <a:srgbClr val="808080"/>
                </a:solidFill>
              </a:defRPr>
            </a:lvl3pPr>
            <a:lvl4pPr>
              <a:defRPr sz="2000">
                <a:solidFill>
                  <a:srgbClr val="808080"/>
                </a:solidFill>
              </a:defRPr>
            </a:lvl4pPr>
            <a:lvl5pPr>
              <a:defRPr sz="2000">
                <a:solidFill>
                  <a:srgbClr val="808080"/>
                </a:solidFill>
              </a:defRPr>
            </a:lvl5p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err="1"/>
              <a:t>Second</a:t>
            </a:r>
            <a:r>
              <a:rPr lang="es-ES_tradnl" dirty="0"/>
              <a:t>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8" name="Título 1"/>
          <p:cNvSpPr>
            <a:spLocks noGrp="1"/>
          </p:cNvSpPr>
          <p:nvPr>
            <p:ph type="title"/>
          </p:nvPr>
        </p:nvSpPr>
        <p:spPr>
          <a:xfrm>
            <a:off x="469776" y="1268760"/>
            <a:ext cx="8278688" cy="659160"/>
          </a:xfrm>
        </p:spPr>
        <p:txBody>
          <a:bodyPr anchor="t"/>
          <a:lstStyle>
            <a:lvl1pPr algn="l">
              <a:defRPr/>
            </a:lvl1pPr>
          </a:lstStyle>
          <a:p>
            <a:endParaRPr lang="es-CO" dirty="0"/>
          </a:p>
        </p:txBody>
      </p:sp>
      <p:sp>
        <p:nvSpPr>
          <p:cNvPr id="4" name="Marcador de contenido 3"/>
          <p:cNvSpPr>
            <a:spLocks noGrp="1"/>
          </p:cNvSpPr>
          <p:nvPr>
            <p:ph sz="quarter" idx="10"/>
          </p:nvPr>
        </p:nvSpPr>
        <p:spPr>
          <a:xfrm>
            <a:off x="437108" y="188640"/>
            <a:ext cx="1686620" cy="288925"/>
          </a:xfrm>
        </p:spPr>
        <p:txBody>
          <a:bodyPr/>
          <a:lstStyle>
            <a:lvl1pPr marL="0" indent="0">
              <a:buNone/>
              <a:defRPr sz="2000">
                <a:solidFill>
                  <a:srgbClr val="78278B"/>
                </a:solidFill>
              </a:defRPr>
            </a:lvl1pPr>
          </a:lstStyle>
          <a:p>
            <a:pPr lvl="0"/>
            <a:r>
              <a:rPr lang="es-ES"/>
              <a:t>Haga clic para modificar el estilo de texto del patrón</a:t>
            </a:r>
          </a:p>
        </p:txBody>
      </p:sp>
      <p:sp>
        <p:nvSpPr>
          <p:cNvPr id="9" name="Marcador de contenido 8"/>
          <p:cNvSpPr>
            <a:spLocks noGrp="1"/>
          </p:cNvSpPr>
          <p:nvPr>
            <p:ph sz="quarter" idx="11"/>
          </p:nvPr>
        </p:nvSpPr>
        <p:spPr>
          <a:xfrm>
            <a:off x="2051720" y="188640"/>
            <a:ext cx="4215928" cy="288652"/>
          </a:xfrm>
        </p:spPr>
        <p:txBody>
          <a:bodyPr/>
          <a:lstStyle>
            <a:lvl1pPr marL="0" indent="0">
              <a:buNone/>
              <a:defRPr sz="2000" baseline="0">
                <a:solidFill>
                  <a:srgbClr val="808080"/>
                </a:solidFill>
              </a:defRPr>
            </a:lvl1pPr>
          </a:lstStyle>
          <a:p>
            <a:pPr lvl="0"/>
            <a:r>
              <a:rPr lang="es-ES"/>
              <a:t>Haga clic para modificar el estilo de texto del patrón</a:t>
            </a:r>
          </a:p>
        </p:txBody>
      </p:sp>
      <p:sp>
        <p:nvSpPr>
          <p:cNvPr id="6" name="Rectangle 5"/>
          <p:cNvSpPr>
            <a:spLocks noGrp="1" noChangeArrowheads="1"/>
          </p:cNvSpPr>
          <p:nvPr>
            <p:ph type="ftr" sz="quarter" idx="12"/>
          </p:nvPr>
        </p:nvSpPr>
        <p:spPr/>
        <p:txBody>
          <a:bodyPr/>
          <a:lstStyle>
            <a:lvl1pPr algn="ctr">
              <a:defRPr sz="800">
                <a:solidFill>
                  <a:srgbClr val="808080"/>
                </a:solidFill>
                <a:latin typeface="Verdana" pitchFamily="34" charset="0"/>
                <a:ea typeface="Verdana" panose="020B0604030504040204" pitchFamily="34" charset="0"/>
                <a:cs typeface="Verdana" panose="020B0604030504040204" pitchFamily="34" charset="0"/>
              </a:defRPr>
            </a:lvl1pPr>
          </a:lstStyle>
          <a:p>
            <a:pPr>
              <a:defRPr/>
            </a:pPr>
            <a:endParaRPr lang="es-ES"/>
          </a:p>
        </p:txBody>
      </p:sp>
      <p:sp>
        <p:nvSpPr>
          <p:cNvPr id="7" name="Rectangle 6"/>
          <p:cNvSpPr>
            <a:spLocks noGrp="1" noChangeArrowheads="1"/>
          </p:cNvSpPr>
          <p:nvPr>
            <p:ph type="sldNum" sz="quarter" idx="13"/>
          </p:nvPr>
        </p:nvSpPr>
        <p:spPr/>
        <p:txBody>
          <a:bodyPr/>
          <a:lstStyle>
            <a:lvl1pPr>
              <a:defRPr/>
            </a:lvl1pPr>
          </a:lstStyle>
          <a:p>
            <a:fld id="{7AB366BC-170B-480C-8BA3-0305FB19D40C}" type="slidenum">
              <a:rPr lang="en-US" altLang="es-CO"/>
              <a:pPr/>
              <a:t>‹Nº›</a:t>
            </a:fld>
            <a:endParaRPr lang="en-US" altLang="es-CO"/>
          </a:p>
        </p:txBody>
      </p:sp>
    </p:spTree>
    <p:extLst>
      <p:ext uri="{BB962C8B-B14F-4D97-AF65-F5344CB8AC3E}">
        <p14:creationId xmlns:p14="http://schemas.microsoft.com/office/powerpoint/2010/main" val="3923198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_tradnl"/>
              <a:t>Click to edit Master text styles</a:t>
            </a:r>
          </a:p>
        </p:txBody>
      </p:sp>
      <p:sp>
        <p:nvSpPr>
          <p:cNvPr id="4" name="Rectangle 5"/>
          <p:cNvSpPr>
            <a:spLocks noGrp="1" noChangeArrowheads="1"/>
          </p:cNvSpPr>
          <p:nvPr>
            <p:ph type="ftr" sz="quarter" idx="10"/>
          </p:nvPr>
        </p:nvSpPr>
        <p:spPr/>
        <p:txBody>
          <a:bodyPr/>
          <a:lstStyle>
            <a:lvl1pPr>
              <a:defRPr/>
            </a:lvl1pPr>
          </a:lstStyle>
          <a:p>
            <a:pPr>
              <a:defRPr/>
            </a:pPr>
            <a:endParaRPr lang="es-ES"/>
          </a:p>
        </p:txBody>
      </p:sp>
      <p:sp>
        <p:nvSpPr>
          <p:cNvPr id="5" name="Rectangle 6"/>
          <p:cNvSpPr>
            <a:spLocks noGrp="1" noChangeArrowheads="1"/>
          </p:cNvSpPr>
          <p:nvPr>
            <p:ph type="sldNum" sz="quarter" idx="11"/>
          </p:nvPr>
        </p:nvSpPr>
        <p:spPr/>
        <p:txBody>
          <a:bodyPr/>
          <a:lstStyle>
            <a:lvl1pPr>
              <a:defRPr/>
            </a:lvl1pPr>
          </a:lstStyle>
          <a:p>
            <a:fld id="{077F2C56-AC4B-4885-AF45-DC7B6C1B30C9}" type="slidenum">
              <a:rPr lang="en-US" altLang="es-CO"/>
              <a:pPr/>
              <a:t>‹Nº›</a:t>
            </a:fld>
            <a:endParaRPr lang="en-US" altLang="es-CO"/>
          </a:p>
        </p:txBody>
      </p:sp>
    </p:spTree>
    <p:extLst>
      <p:ext uri="{BB962C8B-B14F-4D97-AF65-F5344CB8AC3E}">
        <p14:creationId xmlns:p14="http://schemas.microsoft.com/office/powerpoint/2010/main" val="366249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Rectangle 5"/>
          <p:cNvSpPr>
            <a:spLocks noGrp="1" noChangeArrowheads="1"/>
          </p:cNvSpPr>
          <p:nvPr>
            <p:ph type="ftr" sz="quarter" idx="10"/>
          </p:nvPr>
        </p:nvSpPr>
        <p:spPr/>
        <p:txBody>
          <a:bodyPr/>
          <a:lstStyle>
            <a:lvl1pPr>
              <a:defRPr/>
            </a:lvl1pPr>
          </a:lstStyle>
          <a:p>
            <a:pPr>
              <a:defRPr/>
            </a:pPr>
            <a:endParaRPr lang="es-ES"/>
          </a:p>
        </p:txBody>
      </p:sp>
      <p:sp>
        <p:nvSpPr>
          <p:cNvPr id="6" name="Rectangle 6"/>
          <p:cNvSpPr>
            <a:spLocks noGrp="1" noChangeArrowheads="1"/>
          </p:cNvSpPr>
          <p:nvPr>
            <p:ph type="sldNum" sz="quarter" idx="11"/>
          </p:nvPr>
        </p:nvSpPr>
        <p:spPr/>
        <p:txBody>
          <a:bodyPr/>
          <a:lstStyle>
            <a:lvl1pPr>
              <a:defRPr/>
            </a:lvl1pPr>
          </a:lstStyle>
          <a:p>
            <a:fld id="{5A736D9A-1170-4B02-89E1-53BFA8A41FA0}" type="slidenum">
              <a:rPr lang="en-US" altLang="es-CO"/>
              <a:pPr/>
              <a:t>‹Nº›</a:t>
            </a:fld>
            <a:endParaRPr lang="en-US" altLang="es-CO"/>
          </a:p>
        </p:txBody>
      </p:sp>
    </p:spTree>
    <p:extLst>
      <p:ext uri="{BB962C8B-B14F-4D97-AF65-F5344CB8AC3E}">
        <p14:creationId xmlns:p14="http://schemas.microsoft.com/office/powerpoint/2010/main" val="144101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Rectangle 5"/>
          <p:cNvSpPr>
            <a:spLocks noGrp="1" noChangeArrowheads="1"/>
          </p:cNvSpPr>
          <p:nvPr>
            <p:ph type="ftr" sz="quarter" idx="10"/>
          </p:nvPr>
        </p:nvSpPr>
        <p:spPr/>
        <p:txBody>
          <a:bodyPr/>
          <a:lstStyle>
            <a:lvl1pPr>
              <a:defRPr/>
            </a:lvl1pPr>
          </a:lstStyle>
          <a:p>
            <a:pPr>
              <a:defRPr/>
            </a:pPr>
            <a:endParaRPr lang="es-ES"/>
          </a:p>
        </p:txBody>
      </p:sp>
      <p:sp>
        <p:nvSpPr>
          <p:cNvPr id="8" name="Rectangle 6"/>
          <p:cNvSpPr>
            <a:spLocks noGrp="1" noChangeArrowheads="1"/>
          </p:cNvSpPr>
          <p:nvPr>
            <p:ph type="sldNum" sz="quarter" idx="11"/>
          </p:nvPr>
        </p:nvSpPr>
        <p:spPr/>
        <p:txBody>
          <a:bodyPr/>
          <a:lstStyle>
            <a:lvl1pPr>
              <a:defRPr/>
            </a:lvl1pPr>
          </a:lstStyle>
          <a:p>
            <a:fld id="{02649768-3AF1-4056-B899-82C122BA2FCC}" type="slidenum">
              <a:rPr lang="en-US" altLang="es-CO"/>
              <a:pPr/>
              <a:t>‹Nº›</a:t>
            </a:fld>
            <a:endParaRPr lang="en-US" altLang="es-CO"/>
          </a:p>
        </p:txBody>
      </p:sp>
    </p:spTree>
    <p:extLst>
      <p:ext uri="{BB962C8B-B14F-4D97-AF65-F5344CB8AC3E}">
        <p14:creationId xmlns:p14="http://schemas.microsoft.com/office/powerpoint/2010/main" val="69609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Rectangle 5"/>
          <p:cNvSpPr>
            <a:spLocks noGrp="1" noChangeArrowheads="1"/>
          </p:cNvSpPr>
          <p:nvPr>
            <p:ph type="ftr" sz="quarter" idx="10"/>
          </p:nvPr>
        </p:nvSpPr>
        <p:spPr/>
        <p:txBody>
          <a:bodyPr/>
          <a:lstStyle>
            <a:lvl1pPr>
              <a:defRPr/>
            </a:lvl1pPr>
          </a:lstStyle>
          <a:p>
            <a:pPr>
              <a:defRPr/>
            </a:pPr>
            <a:endParaRPr lang="es-ES"/>
          </a:p>
        </p:txBody>
      </p:sp>
      <p:sp>
        <p:nvSpPr>
          <p:cNvPr id="4" name="Rectangle 6"/>
          <p:cNvSpPr>
            <a:spLocks noGrp="1" noChangeArrowheads="1"/>
          </p:cNvSpPr>
          <p:nvPr>
            <p:ph type="sldNum" sz="quarter" idx="11"/>
          </p:nvPr>
        </p:nvSpPr>
        <p:spPr/>
        <p:txBody>
          <a:bodyPr/>
          <a:lstStyle>
            <a:lvl1pPr>
              <a:defRPr/>
            </a:lvl1pPr>
          </a:lstStyle>
          <a:p>
            <a:fld id="{9E3445F8-173A-45E0-8B38-CDEC5C92A3A6}" type="slidenum">
              <a:rPr lang="en-US" altLang="es-CO"/>
              <a:pPr/>
              <a:t>‹Nº›</a:t>
            </a:fld>
            <a:endParaRPr lang="en-US" altLang="es-CO"/>
          </a:p>
        </p:txBody>
      </p:sp>
    </p:spTree>
    <p:extLst>
      <p:ext uri="{BB962C8B-B14F-4D97-AF65-F5344CB8AC3E}">
        <p14:creationId xmlns:p14="http://schemas.microsoft.com/office/powerpoint/2010/main" val="345436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O"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C9EF9-8BCA-4DBD-BE49-BF33BF7B83EC}" type="datetimeFigureOut">
              <a:rPr lang="es-CO" smtClean="0"/>
              <a:t>12/09/2016</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09AAB-426E-46F1-95A3-A669CDD7F8AE}" type="slidenum">
              <a:rPr lang="es-CO" smtClean="0"/>
              <a:t>‹Nº›</a:t>
            </a:fld>
            <a:endParaRPr lang="es-CO"/>
          </a:p>
        </p:txBody>
      </p:sp>
    </p:spTree>
    <p:extLst>
      <p:ext uri="{BB962C8B-B14F-4D97-AF65-F5344CB8AC3E}">
        <p14:creationId xmlns:p14="http://schemas.microsoft.com/office/powerpoint/2010/main" val="4078528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ángulo 1"/>
          <p:cNvSpPr>
            <a:spLocks noChangeArrowheads="1"/>
          </p:cNvSpPr>
          <p:nvPr userDrawn="1"/>
        </p:nvSpPr>
        <p:spPr bwMode="auto">
          <a:xfrm>
            <a:off x="7596188" y="5876925"/>
            <a:ext cx="1079500" cy="479425"/>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defRPr/>
            </a:pPr>
            <a:endParaRPr lang="es-CO" altLang="es-CO">
              <a:solidFill>
                <a:srgbClr val="000000"/>
              </a:solidFill>
            </a:endParaRPr>
          </a:p>
        </p:txBody>
      </p:sp>
      <p:sp>
        <p:nvSpPr>
          <p:cNvPr id="1027"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O"/>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O"/>
              <a:t>Click to edit Master text styles</a:t>
            </a:r>
          </a:p>
          <a:p>
            <a:pPr lvl="1"/>
            <a:r>
              <a:rPr lang="en-US" altLang="es-CO"/>
              <a:t>Second level</a:t>
            </a:r>
          </a:p>
          <a:p>
            <a:pPr lvl="2"/>
            <a:r>
              <a:rPr lang="en-US" altLang="es-CO"/>
              <a:t>Third level</a:t>
            </a:r>
          </a:p>
          <a:p>
            <a:pPr lvl="3"/>
            <a:r>
              <a:rPr lang="en-US" altLang="es-CO"/>
              <a:t>Fourth level</a:t>
            </a:r>
          </a:p>
          <a:p>
            <a:pPr lvl="4"/>
            <a:r>
              <a:rPr lang="en-US" altLang="es-CO"/>
              <a:t>Fifth level</a:t>
            </a:r>
          </a:p>
        </p:txBody>
      </p:sp>
      <p:sp>
        <p:nvSpPr>
          <p:cNvPr id="9221" name="Rectangle 5"/>
          <p:cNvSpPr>
            <a:spLocks noGrp="1" noChangeArrowheads="1"/>
          </p:cNvSpPr>
          <p:nvPr>
            <p:ph type="ftr" sz="quarter" idx="3"/>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800">
                <a:solidFill>
                  <a:srgbClr val="808080"/>
                </a:solidFill>
                <a:latin typeface="Verdana" pitchFamily="34" charset="0"/>
                <a:ea typeface="Osaka" pitchFamily="-112" charset="-128"/>
              </a:defRPr>
            </a:lvl1pPr>
          </a:lstStyle>
          <a:p>
            <a:pPr eaLnBrk="0" fontAlgn="base" hangingPunct="0">
              <a:spcBef>
                <a:spcPct val="0"/>
              </a:spcBef>
              <a:spcAft>
                <a:spcPct val="0"/>
              </a:spcAft>
              <a:defRPr/>
            </a:pPr>
            <a:r>
              <a:rPr lang="es-ES"/>
              <a:t>GPADM5-#226630-v2-Presentación_-_Foro_de_Ética_del_Sector_Eléctrico.PPTX</a:t>
            </a:r>
          </a:p>
        </p:txBody>
      </p:sp>
      <p:sp>
        <p:nvSpPr>
          <p:cNvPr id="9222" name="Rectangle 6"/>
          <p:cNvSpPr>
            <a:spLocks noGrp="1" noChangeArrowheads="1"/>
          </p:cNvSpPr>
          <p:nvPr>
            <p:ph type="sldNum" sz="quarter" idx="4"/>
          </p:nvPr>
        </p:nvSpPr>
        <p:spPr bwMode="auto">
          <a:xfrm>
            <a:off x="395288" y="60674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500">
                <a:solidFill>
                  <a:srgbClr val="808080"/>
                </a:solidFill>
                <a:latin typeface="Verdana" panose="020B0604030504040204" pitchFamily="34" charset="0"/>
              </a:defRPr>
            </a:lvl1pPr>
          </a:lstStyle>
          <a:p>
            <a:pPr eaLnBrk="0" fontAlgn="base" hangingPunct="0">
              <a:spcBef>
                <a:spcPct val="0"/>
              </a:spcBef>
              <a:spcAft>
                <a:spcPct val="0"/>
              </a:spcAft>
            </a:pPr>
            <a:fld id="{6F8E9218-9094-4169-86E7-FFB3C33E363F}" type="slidenum">
              <a:rPr lang="en-US" altLang="es-CO">
                <a:ea typeface="ＭＳ Ｐゴシック" panose="020B0600070205080204" pitchFamily="34" charset="-128"/>
              </a:rPr>
              <a:pPr eaLnBrk="0" fontAlgn="base" hangingPunct="0">
                <a:spcBef>
                  <a:spcPct val="0"/>
                </a:spcBef>
                <a:spcAft>
                  <a:spcPct val="0"/>
                </a:spcAft>
              </a:pPr>
              <a:t>‹Nº›</a:t>
            </a:fld>
            <a:endParaRPr lang="en-US" altLang="es-CO">
              <a:ea typeface="ＭＳ Ｐゴシック" panose="020B0600070205080204" pitchFamily="34" charset="-128"/>
            </a:endParaRPr>
          </a:p>
        </p:txBody>
      </p:sp>
      <p:sp>
        <p:nvSpPr>
          <p:cNvPr id="1031" name="Rectangle 7"/>
          <p:cNvSpPr>
            <a:spLocks noChangeArrowheads="1"/>
          </p:cNvSpPr>
          <p:nvPr/>
        </p:nvSpPr>
        <p:spPr bwMode="auto">
          <a:xfrm>
            <a:off x="300038" y="17414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0" fontAlgn="base" hangingPunct="0">
              <a:spcBef>
                <a:spcPct val="0"/>
              </a:spcBef>
              <a:spcAft>
                <a:spcPct val="0"/>
              </a:spcAft>
              <a:defRPr/>
            </a:pPr>
            <a:endParaRPr lang="es-ES" altLang="es-CO">
              <a:solidFill>
                <a:srgbClr val="000000"/>
              </a:solidFill>
            </a:endParaRPr>
          </a:p>
        </p:txBody>
      </p:sp>
    </p:spTree>
    <p:extLst>
      <p:ext uri="{BB962C8B-B14F-4D97-AF65-F5344CB8AC3E}">
        <p14:creationId xmlns:p14="http://schemas.microsoft.com/office/powerpoint/2010/main" val="303539906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dt="0"/>
  <p:txStyles>
    <p:titleStyle>
      <a:lvl1pPr algn="ctr"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28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648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sz="1200"/>
          </a:p>
        </p:txBody>
      </p:sp>
      <p:sp>
        <p:nvSpPr>
          <p:cNvPr id="7" name="Marcador de contenido 5"/>
          <p:cNvSpPr txBox="1">
            <a:spLocks/>
          </p:cNvSpPr>
          <p:nvPr/>
        </p:nvSpPr>
        <p:spPr bwMode="auto">
          <a:xfrm>
            <a:off x="1691680" y="188640"/>
            <a:ext cx="5688632" cy="87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smtClean="0">
                <a:ln>
                  <a:noFill/>
                </a:ln>
                <a:solidFill>
                  <a:schemeClr val="tx1"/>
                </a:solidFill>
                <a:effectLst/>
                <a:uLnTx/>
                <a:uFillTx/>
                <a:latin typeface="Verdana" pitchFamily="34" charset="0"/>
              </a:rPr>
              <a:t>Prácticas Restrictivas de la Competencia en el Sector Eléctrico</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9" name="Marcador de contenido 1"/>
          <p:cNvSpPr txBox="1">
            <a:spLocks/>
          </p:cNvSpPr>
          <p:nvPr/>
        </p:nvSpPr>
        <p:spPr bwMode="auto">
          <a:xfrm>
            <a:off x="432592" y="1696417"/>
            <a:ext cx="8278813" cy="496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s-MX" sz="1300" b="0" i="0" u="none" strike="noStrike" kern="0" cap="none" spc="0" normalizeH="0" baseline="0" noProof="0" dirty="0" smtClean="0">
                <a:ln>
                  <a:noFill/>
                </a:ln>
                <a:solidFill>
                  <a:schemeClr val="tx1"/>
                </a:solidFill>
                <a:effectLst/>
                <a:uLnTx/>
                <a:uFillTx/>
                <a:latin typeface="Verdana" pitchFamily="34" charset="0"/>
              </a:rPr>
              <a:t>2. </a:t>
            </a:r>
            <a:r>
              <a:rPr kumimoji="0" lang="en-US" sz="1300" b="0" i="0" u="none" strike="noStrike" kern="0" cap="none" spc="0" normalizeH="0" baseline="0" noProof="0" dirty="0" err="1" smtClean="0">
                <a:ln>
                  <a:noFill/>
                </a:ln>
                <a:solidFill>
                  <a:schemeClr val="tx1"/>
                </a:solidFill>
                <a:effectLst/>
                <a:uLnTx/>
                <a:uFillTx/>
                <a:latin typeface="Verdana" pitchFamily="34" charset="0"/>
              </a:rPr>
              <a:t>Energetický</a:t>
            </a:r>
            <a:r>
              <a:rPr kumimoji="0" lang="en-US" sz="1300" b="0" i="0" u="none" strike="noStrike" kern="0" cap="none" spc="0" normalizeH="0" baseline="0" noProof="0" dirty="0" smtClean="0">
                <a:ln>
                  <a:noFill/>
                </a:ln>
                <a:solidFill>
                  <a:schemeClr val="tx1"/>
                </a:solidFill>
                <a:effectLst/>
                <a:uLnTx/>
                <a:uFillTx/>
                <a:latin typeface="Verdana" pitchFamily="34" charset="0"/>
              </a:rPr>
              <a:t> a </a:t>
            </a:r>
            <a:r>
              <a:rPr kumimoji="0" lang="en-US" sz="1300" b="0" i="0" u="none" strike="noStrike" kern="0" cap="none" spc="0" normalizeH="0" baseline="0" noProof="0" dirty="0" err="1" smtClean="0">
                <a:ln>
                  <a:noFill/>
                </a:ln>
                <a:solidFill>
                  <a:schemeClr val="tx1"/>
                </a:solidFill>
                <a:effectLst/>
                <a:uLnTx/>
                <a:uFillTx/>
                <a:latin typeface="Verdana" pitchFamily="34" charset="0"/>
              </a:rPr>
              <a:t>Průmyslový</a:t>
            </a:r>
            <a:r>
              <a:rPr kumimoji="0" lang="en-US" sz="1300" b="0" i="0" u="none" strike="noStrike" kern="0" cap="none" spc="0" normalizeH="0" baseline="0" noProof="0" dirty="0" smtClean="0">
                <a:ln>
                  <a:noFill/>
                </a:ln>
                <a:solidFill>
                  <a:schemeClr val="tx1"/>
                </a:solidFill>
                <a:effectLst/>
                <a:uLnTx/>
                <a:uFillTx/>
                <a:latin typeface="Verdana" pitchFamily="34" charset="0"/>
              </a:rPr>
              <a:t> Holding (“</a:t>
            </a:r>
            <a:r>
              <a:rPr kumimoji="0" lang="en-US" sz="1300" b="0" i="0" u="none" strike="noStrike" kern="0" cap="none" spc="0" normalizeH="0" baseline="0" noProof="0" dirty="0" err="1" smtClean="0">
                <a:ln>
                  <a:noFill/>
                </a:ln>
                <a:solidFill>
                  <a:schemeClr val="tx1"/>
                </a:solidFill>
                <a:effectLst/>
                <a:uLnTx/>
                <a:uFillTx/>
                <a:latin typeface="Verdana" pitchFamily="34" charset="0"/>
              </a:rPr>
              <a:t>EPH</a:t>
            </a:r>
            <a:r>
              <a:rPr kumimoji="0" lang="en-US" sz="1300" b="0" i="0" u="none" strike="noStrike" kern="0" cap="none" spc="0" normalizeH="0" baseline="0" noProof="0" dirty="0" smtClean="0">
                <a:ln>
                  <a:noFill/>
                </a:ln>
                <a:solidFill>
                  <a:schemeClr val="tx1"/>
                </a:solidFill>
                <a:effectLst/>
                <a:uLnTx/>
                <a:uFillTx/>
                <a:latin typeface="Verdana" pitchFamily="34" charset="0"/>
              </a:rPr>
              <a:t>”) y </a:t>
            </a:r>
            <a:r>
              <a:rPr kumimoji="0" lang="en-US" sz="1300" b="0" i="0" u="none" strike="noStrike" kern="0" cap="none" spc="0" normalizeH="0" baseline="0" noProof="0" dirty="0" err="1" smtClean="0">
                <a:ln>
                  <a:noFill/>
                </a:ln>
                <a:solidFill>
                  <a:schemeClr val="tx1"/>
                </a:solidFill>
                <a:effectLst/>
                <a:uLnTx/>
                <a:uFillTx/>
                <a:latin typeface="Verdana" pitchFamily="34" charset="0"/>
              </a:rPr>
              <a:t>su</a:t>
            </a:r>
            <a:r>
              <a:rPr kumimoji="0" lang="en-US" sz="1300" b="0" i="0" u="none" strike="noStrike" kern="0" cap="none" spc="0" normalizeH="0" baseline="0" noProof="0" dirty="0" smtClean="0">
                <a:ln>
                  <a:noFill/>
                </a:ln>
                <a:solidFill>
                  <a:schemeClr val="tx1"/>
                </a:solidFill>
                <a:effectLst/>
                <a:uLnTx/>
                <a:uFillTx/>
                <a:latin typeface="Verdana" pitchFamily="34" charset="0"/>
              </a:rPr>
              <a:t> filial, EP Investment Advisors (“</a:t>
            </a:r>
            <a:r>
              <a:rPr kumimoji="0" lang="en-US" sz="1300" b="0" i="0" u="none" strike="noStrike" kern="0" cap="none" spc="0" normalizeH="0" baseline="0" noProof="0" dirty="0" err="1" smtClean="0">
                <a:ln>
                  <a:noFill/>
                </a:ln>
                <a:solidFill>
                  <a:schemeClr val="tx1"/>
                </a:solidFill>
                <a:effectLst/>
                <a:uLnTx/>
                <a:uFillTx/>
                <a:latin typeface="Verdana" pitchFamily="34" charset="0"/>
              </a:rPr>
              <a:t>EPIA</a:t>
            </a:r>
            <a:r>
              <a:rPr kumimoji="0" lang="en-US" sz="1300" b="0" i="0" u="none" strike="noStrike" kern="0" cap="none" spc="0" normalizeH="0" baseline="0" noProof="0" dirty="0" smtClean="0">
                <a:ln>
                  <a:noFill/>
                </a:ln>
                <a:solidFill>
                  <a:schemeClr val="tx1"/>
                </a:solidFill>
                <a:effectLst/>
                <a:uLnTx/>
                <a:uFillTx/>
                <a:latin typeface="Verdana" pitchFamily="34" charset="0"/>
              </a:rPr>
              <a:t>”):</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La Comisión impone una multa a estas empresas por su negativa a someterse a una inspección, consistente en: </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el incumplimiento del bloqueo de una cuenta de correo electrónico: el 24 de noviembre de 2009, los inspectores de la Comisión solicitaron el bloqueo, hasta nuevo aviso, de las cuentas de correo electrónico de personas clave. Esto se hizo estableciendo una nueva contraseña solo conocida por los inspectores de la Comisión durante la inspección. El segundo día de inspección, la Comisión determinó que la misma había sido modificada para permitir el acceso de su titular; y,</a:t>
            </a: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el desvío de los mensajes entrantes durante la inspección realizada en los locales compartidos por </a:t>
            </a:r>
            <a:r>
              <a:rPr kumimoji="0" lang="es-CO" sz="1300" b="0" i="0" u="none" strike="noStrike" kern="0" cap="none" spc="0" normalizeH="0" baseline="0" noProof="0" dirty="0" err="1" smtClean="0">
                <a:ln>
                  <a:noFill/>
                </a:ln>
                <a:solidFill>
                  <a:schemeClr val="tx1"/>
                </a:solidFill>
                <a:effectLst/>
                <a:uLnTx/>
                <a:uFillTx/>
                <a:latin typeface="Verdana" pitchFamily="34" charset="0"/>
              </a:rPr>
              <a:t>EPH</a:t>
            </a:r>
            <a:r>
              <a:rPr kumimoji="0" lang="es-CO" sz="1300" b="0" i="0" u="none" strike="noStrike" kern="0" cap="none" spc="0" normalizeH="0" baseline="0" noProof="0" dirty="0" smtClean="0">
                <a:ln>
                  <a:noFill/>
                </a:ln>
                <a:solidFill>
                  <a:schemeClr val="tx1"/>
                </a:solidFill>
                <a:effectLst/>
                <a:uLnTx/>
                <a:uFillTx/>
                <a:latin typeface="Verdana" pitchFamily="34" charset="0"/>
              </a:rPr>
              <a:t> y </a:t>
            </a:r>
            <a:r>
              <a:rPr kumimoji="0" lang="es-CO" sz="1300" b="0" i="0" u="none" strike="noStrike" kern="0" cap="none" spc="0" normalizeH="0" baseline="0" noProof="0" dirty="0" err="1" smtClean="0">
                <a:ln>
                  <a:noFill/>
                </a:ln>
                <a:solidFill>
                  <a:schemeClr val="tx1"/>
                </a:solidFill>
                <a:effectLst/>
                <a:uLnTx/>
                <a:uFillTx/>
                <a:latin typeface="Verdana" pitchFamily="34" charset="0"/>
              </a:rPr>
              <a:t>EPIA</a:t>
            </a:r>
            <a:r>
              <a:rPr kumimoji="0" lang="es-CO" sz="1300" b="0" i="0" u="none" strike="noStrike" kern="0" cap="none" spc="0" normalizeH="0" baseline="0" noProof="0" dirty="0" smtClean="0">
                <a:ln>
                  <a:noFill/>
                </a:ln>
                <a:solidFill>
                  <a:schemeClr val="tx1"/>
                </a:solidFill>
                <a:effectLst/>
                <a:uLnTx/>
                <a:uFillTx/>
                <a:latin typeface="Verdana" pitchFamily="34" charset="0"/>
              </a:rPr>
              <a:t>: al tercer día de la inspección, los inspectores de la Comisión descubrieron que el segundo día de la inspección uno de los empleados había solicitado al Departamento de Informática que desviara todos los mensajes entrantes en las cuentas de varias personas clave a un servidor distinto del de dichas cuentas.</a:t>
            </a:r>
          </a:p>
          <a:p>
            <a:pPr marL="342900" marR="0" lvl="0" indent="-342900" algn="l" defTabSz="914400" rtl="0" eaLnBrk="0" fontAlgn="base" latinLnBrk="0" hangingPunct="0">
              <a:lnSpc>
                <a:spcPct val="100000"/>
              </a:lnSpc>
              <a:spcBef>
                <a:spcPts val="0"/>
              </a:spcBef>
              <a:spcAft>
                <a:spcPct val="0"/>
              </a:spcAft>
              <a:buClrTx/>
              <a:buSzTx/>
              <a:buFontTx/>
              <a:buChar char="•"/>
              <a:tabLst/>
              <a:defRPr/>
            </a:pPr>
            <a:endParaRPr kumimoji="0" lang="es-MX"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La Comisión, en consecuencia, decide imponer una multa de 2.500.000 EUR de manera solidaria a </a:t>
            </a:r>
            <a:r>
              <a:rPr kumimoji="0" lang="es-CO" sz="1300" b="0" i="0" u="none" strike="noStrike" kern="0" cap="none" spc="0" normalizeH="0" baseline="0" noProof="0" dirty="0" err="1" smtClean="0">
                <a:ln>
                  <a:noFill/>
                </a:ln>
                <a:solidFill>
                  <a:schemeClr val="tx1"/>
                </a:solidFill>
                <a:effectLst/>
                <a:uLnTx/>
                <a:uFillTx/>
                <a:latin typeface="Verdana" pitchFamily="34" charset="0"/>
              </a:rPr>
              <a:t>EPH</a:t>
            </a:r>
            <a:r>
              <a:rPr kumimoji="0" lang="es-CO" sz="1300" b="0" i="0" u="none" strike="noStrike" kern="0" cap="none" spc="0" normalizeH="0" baseline="0" noProof="0" dirty="0" smtClean="0">
                <a:ln>
                  <a:noFill/>
                </a:ln>
                <a:solidFill>
                  <a:schemeClr val="tx1"/>
                </a:solidFill>
                <a:effectLst/>
                <a:uLnTx/>
                <a:uFillTx/>
                <a:latin typeface="Verdana" pitchFamily="34" charset="0"/>
              </a:rPr>
              <a:t> y </a:t>
            </a:r>
            <a:r>
              <a:rPr kumimoji="0" lang="es-CO" sz="1300" b="0" i="0" u="none" strike="noStrike" kern="0" cap="none" spc="0" normalizeH="0" baseline="0" noProof="0" dirty="0" err="1" smtClean="0">
                <a:ln>
                  <a:noFill/>
                </a:ln>
                <a:solidFill>
                  <a:schemeClr val="tx1"/>
                </a:solidFill>
                <a:effectLst/>
                <a:uLnTx/>
                <a:uFillTx/>
                <a:latin typeface="Verdana" pitchFamily="34" charset="0"/>
              </a:rPr>
              <a:t>EPIA</a:t>
            </a:r>
            <a:r>
              <a:rPr kumimoji="0" lang="es-CO" sz="1300" b="0" i="0" u="none" strike="noStrike" kern="0" cap="none" spc="0" normalizeH="0" baseline="0" noProof="0" dirty="0" smtClean="0">
                <a:ln>
                  <a:noFill/>
                </a:ln>
                <a:solidFill>
                  <a:schemeClr val="tx1"/>
                </a:solidFill>
                <a:effectLst/>
                <a:uLnTx/>
                <a:uFillTx/>
                <a:latin typeface="Verdana" pitchFamily="34" charset="0"/>
              </a:rPr>
              <a:t> por tener una control sobre la otra, e incurrir ambas en el desacato.</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57150" marR="0" lvl="0" indent="0" algn="just" defTabSz="914400" rtl="0" eaLnBrk="0" fontAlgn="base" latinLnBrk="0" hangingPunct="0">
              <a:lnSpc>
                <a:spcPct val="100000"/>
              </a:lnSpc>
              <a:spcBef>
                <a:spcPts val="0"/>
              </a:spcBef>
              <a:spcAft>
                <a:spcPct val="0"/>
              </a:spcAft>
              <a:buClrTx/>
              <a:buSzTx/>
              <a:buFontTx/>
              <a:buNone/>
              <a:tabLst/>
              <a:defRPr/>
            </a:pPr>
            <a:endParaRPr kumimoji="0" lang="es-CO" altLang="es-CO" sz="1300" b="0" i="0" u="none" strike="noStrike" kern="0" cap="none" spc="0" normalizeH="0" baseline="0" noProof="0" dirty="0">
              <a:ln>
                <a:noFill/>
              </a:ln>
              <a:solidFill>
                <a:schemeClr val="tx1"/>
              </a:solidFill>
              <a:effectLst/>
              <a:uLnTx/>
              <a:uFillTx/>
              <a:latin typeface="Verdana" pitchFamily="34" charset="0"/>
            </a:endParaRPr>
          </a:p>
        </p:txBody>
      </p:sp>
      <p:sp>
        <p:nvSpPr>
          <p:cNvPr id="10" name="Título 3"/>
          <p:cNvSpPr txBox="1">
            <a:spLocks/>
          </p:cNvSpPr>
          <p:nvPr/>
        </p:nvSpPr>
        <p:spPr bwMode="auto">
          <a:xfrm>
            <a:off x="432592" y="1126364"/>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smtClean="0">
                <a:ln>
                  <a:noFill/>
                </a:ln>
                <a:solidFill>
                  <a:srgbClr val="78278B"/>
                </a:solidFill>
                <a:effectLst/>
                <a:uLnTx/>
                <a:uFillTx/>
                <a:latin typeface="Verdana" pitchFamily="34" charset="0"/>
              </a:rPr>
              <a:t>Casos en el extranjero: </a:t>
            </a:r>
            <a:r>
              <a:rPr kumimoji="0" lang="en-US" sz="2000" b="0" i="0" u="none" strike="noStrike" kern="0" cap="none" spc="0" normalizeH="0" baseline="0" noProof="0" smtClean="0">
                <a:ln>
                  <a:noFill/>
                </a:ln>
                <a:solidFill>
                  <a:srgbClr val="78278B"/>
                </a:solidFill>
                <a:effectLst/>
                <a:uLnTx/>
                <a:uFillTx/>
                <a:latin typeface="Verdana" pitchFamily="34" charset="0"/>
              </a:rPr>
              <a:t>República Checa</a:t>
            </a:r>
            <a:br>
              <a:rPr kumimoji="0" lang="en-US" sz="2000" b="0" i="0" u="none" strike="noStrike" kern="0" cap="none" spc="0" normalizeH="0" baseline="0" noProof="0" smtClean="0">
                <a:ln>
                  <a:noFill/>
                </a:ln>
                <a:solidFill>
                  <a:srgbClr val="78278B"/>
                </a:solidFill>
                <a:effectLst/>
                <a:uLnTx/>
                <a:uFillTx/>
                <a:latin typeface="Verdana" pitchFamily="34" charset="0"/>
              </a:rPr>
            </a:b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445500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Marcador de contenido 5"/>
          <p:cNvSpPr txBox="1">
            <a:spLocks/>
          </p:cNvSpPr>
          <p:nvPr/>
        </p:nvSpPr>
        <p:spPr bwMode="auto">
          <a:xfrm>
            <a:off x="1691680" y="188640"/>
            <a:ext cx="5813054" cy="89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smtClean="0">
                <a:ln>
                  <a:noFill/>
                </a:ln>
                <a:solidFill>
                  <a:schemeClr val="tx1"/>
                </a:solidFill>
                <a:effectLst/>
                <a:uLnTx/>
                <a:uFillTx/>
                <a:latin typeface="Verdana" pitchFamily="34" charset="0"/>
              </a:rPr>
              <a:t>Prácticas Restrictivas de la Competencia en el Sector Eléctrico</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8" name="Marcador de pie de página 1"/>
          <p:cNvSpPr txBox="1">
            <a:spLocks/>
          </p:cNvSpPr>
          <p:nvPr/>
        </p:nvSpPr>
        <p:spPr bwMode="auto">
          <a:xfrm>
            <a:off x="1979614" y="6356350"/>
            <a:ext cx="5298176" cy="46984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00" b="0" i="0" u="none" strike="noStrike" kern="1200" cap="none" spc="0" normalizeH="0" baseline="0" noProof="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GPADM5-#226630-v2-Presentación_-_Foro_de_Ética_del_Sector_Eléctrico.PPTX</a:t>
            </a:r>
            <a:endParaRPr kumimoji="0" lang="es-ES" sz="12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
        <p:nvSpPr>
          <p:cNvPr id="9" name="Marcador de contenido 1"/>
          <p:cNvSpPr txBox="1">
            <a:spLocks/>
          </p:cNvSpPr>
          <p:nvPr/>
        </p:nvSpPr>
        <p:spPr bwMode="auto">
          <a:xfrm>
            <a:off x="391695" y="1330867"/>
            <a:ext cx="8459887" cy="510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s-MX" sz="1300" b="0" i="0" u="none" strike="noStrike" kern="0" cap="none" spc="0" normalizeH="0" baseline="0" noProof="0" dirty="0" smtClean="0">
                <a:ln>
                  <a:noFill/>
                </a:ln>
                <a:solidFill>
                  <a:schemeClr val="tx1"/>
                </a:solidFill>
                <a:effectLst/>
                <a:uLnTx/>
                <a:uFillTx/>
                <a:latin typeface="Verdana" pitchFamily="34" charset="0"/>
              </a:rPr>
              <a:t>3. </a:t>
            </a:r>
            <a:r>
              <a:rPr kumimoji="0" lang="es-CO" sz="1300" b="0" i="0" u="none" strike="noStrike" kern="0" cap="none" spc="0" normalizeH="0" baseline="0" noProof="0" dirty="0" smtClean="0">
                <a:ln>
                  <a:noFill/>
                </a:ln>
                <a:solidFill>
                  <a:schemeClr val="tx1"/>
                </a:solidFill>
                <a:effectLst/>
                <a:uLnTx/>
                <a:uFillTx/>
                <a:latin typeface="Verdana" pitchFamily="34" charset="0"/>
              </a:rPr>
              <a:t>Operador del Mercado Extendido de Energía S.A. (“</a:t>
            </a:r>
            <a:r>
              <a:rPr kumimoji="0" lang="es-CO" sz="1300" b="0" i="0" u="none" strike="noStrike" kern="0" cap="none" spc="0" normalizeH="0" baseline="0" noProof="0" dirty="0" err="1" smtClean="0">
                <a:ln>
                  <a:noFill/>
                </a:ln>
                <a:solidFill>
                  <a:schemeClr val="tx1"/>
                </a:solidFill>
                <a:effectLst/>
                <a:uLnTx/>
                <a:uFillTx/>
                <a:latin typeface="Verdana" pitchFamily="34" charset="0"/>
              </a:rPr>
              <a:t>OPCOM</a:t>
            </a:r>
            <a:r>
              <a:rPr kumimoji="0" lang="es-CO" sz="1300" b="0" i="0" u="none" strike="noStrike" kern="0" cap="none" spc="0" normalizeH="0" baseline="0" noProof="0" dirty="0" smtClean="0">
                <a:ln>
                  <a:noFill/>
                </a:ln>
                <a:solidFill>
                  <a:schemeClr val="tx1"/>
                </a:solidFill>
                <a:effectLst/>
                <a:uLnTx/>
                <a:uFillTx/>
                <a:latin typeface="Verdana" pitchFamily="34" charset="0"/>
              </a:rPr>
              <a:t>”) y su matriz, </a:t>
            </a:r>
            <a:r>
              <a:rPr kumimoji="0" lang="es-CO" sz="1300" b="0" i="0" u="none" strike="noStrike" kern="0" cap="none" spc="0" normalizeH="0" baseline="0" noProof="0" dirty="0" err="1" smtClean="0">
                <a:ln>
                  <a:noFill/>
                </a:ln>
                <a:solidFill>
                  <a:schemeClr val="tx1"/>
                </a:solidFill>
                <a:effectLst/>
                <a:uLnTx/>
                <a:uFillTx/>
                <a:latin typeface="Verdana" pitchFamily="34" charset="0"/>
              </a:rPr>
              <a:t>C.N.T.E.E</a:t>
            </a:r>
            <a:r>
              <a:rPr kumimoji="0" lang="es-CO" sz="1300" b="0" i="0" u="none" strike="noStrike" kern="0" cap="none" spc="0" normalizeH="0" baseline="0" noProof="0" dirty="0" smtClean="0">
                <a:ln>
                  <a:noFill/>
                </a:ln>
                <a:solidFill>
                  <a:schemeClr val="tx1"/>
                </a:solidFill>
                <a:effectLst/>
                <a:uLnTx/>
                <a:uFillTx/>
                <a:latin typeface="Verdana" pitchFamily="34" charset="0"/>
              </a:rPr>
              <a:t>. </a:t>
            </a:r>
            <a:r>
              <a:rPr kumimoji="0" lang="es-CO" sz="1300" b="0" i="0" u="none" strike="noStrike" kern="0" cap="none" spc="0" normalizeH="0" baseline="0" noProof="0" dirty="0" err="1" smtClean="0">
                <a:ln>
                  <a:noFill/>
                </a:ln>
                <a:solidFill>
                  <a:schemeClr val="tx1"/>
                </a:solidFill>
                <a:effectLst/>
                <a:uLnTx/>
                <a:uFillTx/>
                <a:latin typeface="Verdana" pitchFamily="34" charset="0"/>
              </a:rPr>
              <a:t>Transelectrica</a:t>
            </a:r>
            <a:r>
              <a:rPr kumimoji="0" lang="es-CO" sz="1300" b="0" i="0" u="none" strike="noStrike" kern="0" cap="none" spc="0" normalizeH="0" baseline="0" noProof="0" dirty="0" smtClean="0">
                <a:ln>
                  <a:noFill/>
                </a:ln>
                <a:solidFill>
                  <a:schemeClr val="tx1"/>
                </a:solidFill>
                <a:effectLst/>
                <a:uLnTx/>
                <a:uFillTx/>
                <a:latin typeface="Verdana" pitchFamily="34" charset="0"/>
              </a:rPr>
              <a:t> S.A. (“</a:t>
            </a:r>
            <a:r>
              <a:rPr kumimoji="0" lang="es-CO" sz="1300" b="0" i="0" u="none" strike="noStrike" kern="0" cap="none" spc="0" normalizeH="0" baseline="0" noProof="0" dirty="0" err="1" smtClean="0">
                <a:ln>
                  <a:noFill/>
                </a:ln>
                <a:solidFill>
                  <a:schemeClr val="tx1"/>
                </a:solidFill>
                <a:effectLst/>
                <a:uLnTx/>
                <a:uFillTx/>
                <a:latin typeface="Verdana" pitchFamily="34" charset="0"/>
              </a:rPr>
              <a:t>Transelectrica</a:t>
            </a:r>
            <a:r>
              <a:rPr kumimoji="0" lang="es-CO" sz="1300" b="0" i="0" u="none" strike="noStrike" kern="0" cap="none" spc="0" normalizeH="0" baseline="0" noProof="0" dirty="0" smtClean="0">
                <a:ln>
                  <a:noFill/>
                </a:ln>
                <a:solidFill>
                  <a:schemeClr val="tx1"/>
                </a:solidFill>
                <a:effectLst/>
                <a:uLnTx/>
                <a:uFillTx/>
                <a:latin typeface="Verdana" pitchFamily="34" charset="0"/>
              </a:rPr>
              <a:t>”): </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Estas empresas operan la bolsa de electricidad rumana, facilitando el comercio de electricidad con lugar de entrega en Rumanía. Es decir, que administran el mercado de servicios de mediación en el comercio a corto plazo («al contado») de electricidad (mercados del día anterior e </a:t>
            </a:r>
            <a:r>
              <a:rPr kumimoji="0" lang="es-CO" sz="1300" b="0" i="0" u="none" strike="noStrike" kern="0" cap="none" spc="0" normalizeH="0" baseline="0" noProof="0" dirty="0" err="1" smtClean="0">
                <a:ln>
                  <a:noFill/>
                </a:ln>
                <a:solidFill>
                  <a:schemeClr val="tx1"/>
                </a:solidFill>
                <a:effectLst/>
                <a:uLnTx/>
                <a:uFillTx/>
                <a:latin typeface="Verdana" pitchFamily="34" charset="0"/>
              </a:rPr>
              <a:t>intradiario</a:t>
            </a:r>
            <a:r>
              <a:rPr kumimoji="0" lang="es-CO" sz="1300" b="0" i="0" u="none" strike="noStrike" kern="0" cap="none" spc="0" normalizeH="0" baseline="0" noProof="0" dirty="0" smtClean="0">
                <a:ln>
                  <a:noFill/>
                </a:ln>
                <a:solidFill>
                  <a:schemeClr val="tx1"/>
                </a:solidFill>
                <a:effectLst/>
                <a:uLnTx/>
                <a:uFillTx/>
                <a:latin typeface="Verdana" pitchFamily="34" charset="0"/>
              </a:rPr>
              <a:t>) en Rumania.</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Para dicha operación, se exige una licencia que para la época de la investigación, únicamente tenía vigente </a:t>
            </a:r>
            <a:r>
              <a:rPr kumimoji="0" lang="es-CO" sz="1300" b="0" i="0" u="none" strike="noStrike" kern="0" cap="none" spc="0" normalizeH="0" baseline="0" noProof="0" dirty="0" err="1" smtClean="0">
                <a:ln>
                  <a:noFill/>
                </a:ln>
                <a:solidFill>
                  <a:schemeClr val="tx1"/>
                </a:solidFill>
                <a:effectLst/>
                <a:uLnTx/>
                <a:uFillTx/>
                <a:latin typeface="Verdana" pitchFamily="34" charset="0"/>
              </a:rPr>
              <a:t>OPCOM</a:t>
            </a:r>
            <a:r>
              <a:rPr kumimoji="0" lang="es-CO" sz="1300" b="0" i="0" u="none" strike="noStrike" kern="0" cap="none" spc="0" normalizeH="0" baseline="0" noProof="0" dirty="0" smtClean="0">
                <a:ln>
                  <a:noFill/>
                </a:ln>
                <a:solidFill>
                  <a:schemeClr val="tx1"/>
                </a:solidFill>
                <a:effectLst/>
                <a:uLnTx/>
                <a:uFillTx/>
                <a:latin typeface="Verdana" pitchFamily="34" charset="0"/>
              </a:rPr>
              <a:t>. Desde julio de 2012, la legislación nacional exige que la electricidad suministrada en Rumanía solo puede negociarse en la bolsa de la electricidad. Desde esa fecha, </a:t>
            </a:r>
            <a:r>
              <a:rPr kumimoji="0" lang="es-CO" sz="1300" b="0" i="0" u="none" strike="noStrike" kern="0" cap="none" spc="0" normalizeH="0" baseline="0" noProof="0" dirty="0" err="1" smtClean="0">
                <a:ln>
                  <a:noFill/>
                </a:ln>
                <a:solidFill>
                  <a:schemeClr val="tx1"/>
                </a:solidFill>
                <a:effectLst/>
                <a:uLnTx/>
                <a:uFillTx/>
                <a:latin typeface="Verdana" pitchFamily="34" charset="0"/>
              </a:rPr>
              <a:t>OPCOM</a:t>
            </a:r>
            <a:r>
              <a:rPr kumimoji="0" lang="es-CO" sz="1300" b="0" i="0" u="none" strike="noStrike" kern="0" cap="none" spc="0" normalizeH="0" baseline="0" noProof="0" dirty="0" smtClean="0">
                <a:ln>
                  <a:noFill/>
                </a:ln>
                <a:solidFill>
                  <a:schemeClr val="tx1"/>
                </a:solidFill>
                <a:effectLst/>
                <a:uLnTx/>
                <a:uFillTx/>
                <a:latin typeface="Verdana" pitchFamily="34" charset="0"/>
              </a:rPr>
              <a:t> disfruta de un monopolio legal como proveedor único de los servicios de mediación en el comercio de electricidad en Rumania.</a:t>
            </a:r>
          </a:p>
          <a:p>
            <a:pPr marL="342900" marR="0" lvl="0" indent="-342900" algn="l" defTabSz="914400" rtl="0" eaLnBrk="0" fontAlgn="base" latinLnBrk="0" hangingPunct="0">
              <a:lnSpc>
                <a:spcPct val="100000"/>
              </a:lnSpc>
              <a:spcBef>
                <a:spcPts val="0"/>
              </a:spcBef>
              <a:spcAft>
                <a:spcPct val="0"/>
              </a:spcAft>
              <a:buClrTx/>
              <a:buSzTx/>
              <a:buFontTx/>
              <a:buChar char="•"/>
              <a:tabLst/>
              <a:defRPr/>
            </a:pPr>
            <a:endParaRPr kumimoji="0" lang="es-MX"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La restricción consistió en la discriminación por motivos de nacionalidad o lugar de establecimiento, ejercida contra las empresas que desean operar en los mercados rumanos de la electricidad a corto plazo. Esta se llevó a cabo mediante la imposición del requisito, al operador de la UE no Rumano, de obtener un registro del IVA en Rumanía, cuando la legislación vigente obliga únicamente a tener un solo registro de IVA, independientemente del país en que se pretenda operar y donde exista el registro. Esto tuvo el efecto de reducir la liquidez en el mercado mayorista Rumano.</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MX" sz="1300" b="0" i="0" u="none" strike="noStrike" kern="0" cap="none" spc="0" normalizeH="0" baseline="0" noProof="0" dirty="0" smtClean="0">
                <a:ln>
                  <a:noFill/>
                </a:ln>
                <a:solidFill>
                  <a:schemeClr val="tx1"/>
                </a:solidFill>
                <a:effectLst/>
                <a:uLnTx/>
                <a:uFillTx/>
                <a:latin typeface="Verdana" pitchFamily="34" charset="0"/>
              </a:rPr>
              <a:t>El 5 de marzo de 2014, </a:t>
            </a:r>
            <a:r>
              <a:rPr kumimoji="0" lang="es-CO" sz="1300" b="0" i="0" u="none" strike="noStrike" kern="0" cap="none" spc="0" normalizeH="0" baseline="0" noProof="0" dirty="0" smtClean="0">
                <a:ln>
                  <a:noFill/>
                </a:ln>
                <a:solidFill>
                  <a:schemeClr val="tx1"/>
                </a:solidFill>
                <a:effectLst/>
                <a:uLnTx/>
                <a:uFillTx/>
                <a:latin typeface="Verdana" pitchFamily="34" charset="0"/>
              </a:rPr>
              <a:t>La Comisión impuso una multa de 1.031.000 EUR, de forma conjunta y solidaria, a </a:t>
            </a:r>
            <a:r>
              <a:rPr kumimoji="0" lang="es-CO" sz="1300" b="0" i="0" u="none" strike="noStrike" kern="0" cap="none" spc="0" normalizeH="0" baseline="0" noProof="0" dirty="0" err="1" smtClean="0">
                <a:ln>
                  <a:noFill/>
                </a:ln>
                <a:solidFill>
                  <a:schemeClr val="tx1"/>
                </a:solidFill>
                <a:effectLst/>
                <a:uLnTx/>
                <a:uFillTx/>
                <a:latin typeface="Verdana" pitchFamily="34" charset="0"/>
              </a:rPr>
              <a:t>OPCOM</a:t>
            </a:r>
            <a:r>
              <a:rPr kumimoji="0" lang="es-CO" sz="1300" b="0" i="0" u="none" strike="noStrike" kern="0" cap="none" spc="0" normalizeH="0" baseline="0" noProof="0" dirty="0" smtClean="0">
                <a:ln>
                  <a:noFill/>
                </a:ln>
                <a:solidFill>
                  <a:schemeClr val="tx1"/>
                </a:solidFill>
                <a:effectLst/>
                <a:uLnTx/>
                <a:uFillTx/>
                <a:latin typeface="Verdana" pitchFamily="34" charset="0"/>
              </a:rPr>
              <a:t> y su sociedad matriz al 10=%, </a:t>
            </a:r>
            <a:r>
              <a:rPr kumimoji="0" lang="es-CO" sz="1300" b="0" i="0" u="none" strike="noStrike" kern="0" cap="none" spc="0" normalizeH="0" baseline="0" noProof="0" dirty="0" err="1" smtClean="0">
                <a:ln>
                  <a:noFill/>
                </a:ln>
                <a:solidFill>
                  <a:schemeClr val="tx1"/>
                </a:solidFill>
                <a:effectLst/>
                <a:uLnTx/>
                <a:uFillTx/>
                <a:latin typeface="Verdana" pitchFamily="34" charset="0"/>
              </a:rPr>
              <a:t>Transelectrica</a:t>
            </a:r>
            <a:r>
              <a:rPr kumimoji="0" lang="es-CO" sz="1300" b="0" i="0" u="none" strike="noStrike" kern="0" cap="none" spc="0" normalizeH="0" baseline="0" noProof="0" dirty="0" smtClean="0">
                <a:ln>
                  <a:noFill/>
                </a:ln>
                <a:solidFill>
                  <a:schemeClr val="tx1"/>
                </a:solidFill>
                <a:effectLst/>
                <a:uLnTx/>
                <a:uFillTx/>
                <a:latin typeface="Verdana" pitchFamily="34" charset="0"/>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57150" marR="0" lvl="0" indent="0" algn="just" defTabSz="914400" rtl="0" eaLnBrk="0" fontAlgn="base" latinLnBrk="0" hangingPunct="0">
              <a:lnSpc>
                <a:spcPct val="100000"/>
              </a:lnSpc>
              <a:spcBef>
                <a:spcPts val="0"/>
              </a:spcBef>
              <a:spcAft>
                <a:spcPct val="0"/>
              </a:spcAft>
              <a:buClrTx/>
              <a:buSzTx/>
              <a:buFontTx/>
              <a:buNone/>
              <a:tabLst/>
              <a:defRPr/>
            </a:pPr>
            <a:endParaRPr kumimoji="0" lang="es-CO" altLang="es-CO" sz="1300" b="0" i="0" u="none" strike="noStrike" kern="0" cap="none" spc="0" normalizeH="0" baseline="0" noProof="0" dirty="0">
              <a:ln>
                <a:noFill/>
              </a:ln>
              <a:solidFill>
                <a:schemeClr val="tx1"/>
              </a:solidFill>
              <a:effectLst/>
              <a:uLnTx/>
              <a:uFillTx/>
              <a:latin typeface="Verdana" pitchFamily="34" charset="0"/>
            </a:endParaRPr>
          </a:p>
        </p:txBody>
      </p:sp>
      <p:sp>
        <p:nvSpPr>
          <p:cNvPr id="10" name="Título 3"/>
          <p:cNvSpPr txBox="1">
            <a:spLocks/>
          </p:cNvSpPr>
          <p:nvPr/>
        </p:nvSpPr>
        <p:spPr bwMode="auto">
          <a:xfrm>
            <a:off x="351394" y="904899"/>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dirty="0" smtClean="0">
                <a:ln>
                  <a:noFill/>
                </a:ln>
                <a:solidFill>
                  <a:srgbClr val="78278B"/>
                </a:solidFill>
                <a:effectLst/>
                <a:uLnTx/>
                <a:uFillTx/>
                <a:latin typeface="Verdana" pitchFamily="34" charset="0"/>
              </a:rPr>
              <a:t>Casos en el extranjero: </a:t>
            </a:r>
            <a:r>
              <a:rPr kumimoji="0" lang="es-CO" sz="2000" b="0" i="0" u="none" strike="noStrike" kern="0" cap="none" spc="0" normalizeH="0" baseline="0" noProof="0" dirty="0" smtClean="0">
                <a:ln>
                  <a:noFill/>
                </a:ln>
                <a:solidFill>
                  <a:srgbClr val="78278B"/>
                </a:solidFill>
                <a:effectLst/>
                <a:uLnTx/>
                <a:uFillTx/>
                <a:latin typeface="Verdana" pitchFamily="34" charset="0"/>
              </a:rPr>
              <a:t>Rumania</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3180229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contenido 5"/>
          <p:cNvSpPr txBox="1">
            <a:spLocks/>
          </p:cNvSpPr>
          <p:nvPr/>
        </p:nvSpPr>
        <p:spPr bwMode="auto">
          <a:xfrm>
            <a:off x="1691680" y="188640"/>
            <a:ext cx="5688632" cy="87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smtClean="0">
                <a:ln>
                  <a:noFill/>
                </a:ln>
                <a:solidFill>
                  <a:schemeClr val="tx1"/>
                </a:solidFill>
                <a:effectLst/>
                <a:uLnTx/>
                <a:uFillTx/>
                <a:latin typeface="Verdana" pitchFamily="34" charset="0"/>
              </a:rPr>
              <a:t>Prácticas Restrictivas de la Competencia en el Sector Eléctrico</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16"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GPADM5-#226630-v2-Presentación_-_Foro_de_Ética_del_Sector_Eléctrico.PPTX</a:t>
            </a:r>
            <a:endParaRPr kumimoji="0" lang="es-ES" sz="8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
        <p:nvSpPr>
          <p:cNvPr id="17" name="Marcador de contenido 1"/>
          <p:cNvSpPr txBox="1">
            <a:spLocks/>
          </p:cNvSpPr>
          <p:nvPr/>
        </p:nvSpPr>
        <p:spPr bwMode="auto">
          <a:xfrm>
            <a:off x="432592" y="1637450"/>
            <a:ext cx="8278813" cy="496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s-CO" sz="1400" b="0" i="0" u="none" strike="noStrike" kern="0" cap="none" spc="0" normalizeH="0" baseline="0" noProof="0" dirty="0" smtClean="0">
                <a:ln>
                  <a:noFill/>
                </a:ln>
                <a:solidFill>
                  <a:schemeClr val="tx1"/>
                </a:solidFill>
                <a:effectLst/>
                <a:uLnTx/>
                <a:uFillTx/>
                <a:latin typeface="Verdana" pitchFamily="34" charset="0"/>
              </a:rPr>
              <a:t>4. Grupo </a:t>
            </a:r>
            <a:r>
              <a:rPr kumimoji="0" lang="es-CO" sz="1400" b="0" i="0" u="none" strike="noStrike" kern="0" cap="none" spc="0" normalizeH="0" baseline="0" noProof="0" dirty="0" err="1" smtClean="0">
                <a:ln>
                  <a:noFill/>
                </a:ln>
                <a:solidFill>
                  <a:schemeClr val="tx1"/>
                </a:solidFill>
                <a:effectLst/>
                <a:uLnTx/>
                <a:uFillTx/>
                <a:latin typeface="Verdana" pitchFamily="34" charset="0"/>
              </a:rPr>
              <a:t>EDF</a:t>
            </a:r>
            <a:r>
              <a:rPr kumimoji="0" lang="es-CO" sz="1400" b="0" i="0" u="none" strike="noStrike" kern="0" cap="none" spc="0" normalizeH="0" baseline="0" noProof="0" dirty="0" smtClean="0">
                <a:ln>
                  <a:noFill/>
                </a:ln>
                <a:solidFill>
                  <a:schemeClr val="tx1"/>
                </a:solidFill>
                <a:effectLst/>
                <a:uLnTx/>
                <a:uFillTx/>
                <a:latin typeface="Verdana" pitchFamily="34" charset="0"/>
              </a:rPr>
              <a:t>: integrado verticalmente con posición de dominio en el mercado de suministro de electricidad a grandes clientes industriales.</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CO" sz="14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CO" sz="1400" b="0" i="0" u="none" strike="noStrike" kern="0" cap="none" spc="0" normalizeH="0" baseline="0" noProof="0" dirty="0" smtClean="0">
                <a:ln>
                  <a:noFill/>
                </a:ln>
                <a:solidFill>
                  <a:schemeClr val="tx1"/>
                </a:solidFill>
                <a:effectLst/>
                <a:uLnTx/>
                <a:uFillTx/>
                <a:latin typeface="Verdana" pitchFamily="34" charset="0"/>
              </a:rPr>
              <a:t>La Comisión abrió investigación en razón de que presuntamente, </a:t>
            </a:r>
            <a:r>
              <a:rPr kumimoji="0" lang="es-CO" sz="1400" b="0" i="0" u="none" strike="noStrike" kern="0" cap="none" spc="0" normalizeH="0" baseline="0" noProof="0" dirty="0" err="1" smtClean="0">
                <a:ln>
                  <a:noFill/>
                </a:ln>
                <a:solidFill>
                  <a:schemeClr val="tx1"/>
                </a:solidFill>
                <a:effectLst/>
                <a:uLnTx/>
                <a:uFillTx/>
                <a:latin typeface="Verdana" pitchFamily="34" charset="0"/>
              </a:rPr>
              <a:t>EDF</a:t>
            </a:r>
            <a:r>
              <a:rPr kumimoji="0" lang="es-CO" sz="1400" b="0" i="0" u="none" strike="noStrike" kern="0" cap="none" spc="0" normalizeH="0" baseline="0" noProof="0" dirty="0" smtClean="0">
                <a:ln>
                  <a:noFill/>
                </a:ln>
                <a:solidFill>
                  <a:schemeClr val="tx1"/>
                </a:solidFill>
                <a:effectLst/>
                <a:uLnTx/>
                <a:uFillTx/>
                <a:latin typeface="Verdana" pitchFamily="34" charset="0"/>
              </a:rPr>
              <a:t> abusaba de su posición dominante en el sentido:</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MX" sz="14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400" b="0" i="0" u="none" strike="noStrike" kern="0" cap="none" spc="0" normalizeH="0" baseline="0" noProof="0" dirty="0" smtClean="0">
                <a:ln>
                  <a:noFill/>
                </a:ln>
                <a:solidFill>
                  <a:schemeClr val="tx1"/>
                </a:solidFill>
                <a:effectLst/>
                <a:uLnTx/>
                <a:uFillTx/>
                <a:latin typeface="Verdana" pitchFamily="34" charset="0"/>
              </a:rPr>
              <a:t>de celebrar contratos de suministro que, por su ámbito de aplicación, su duración y su naturaleza, limitaban de forma significativa las posibilidades de que otras empresas celebrasen, como proveedores principales o secundarios, contratos de suministro de electricidad con grandes clientes industriales en Francia; y,</a:t>
            </a: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400" b="0" i="0" u="none" strike="noStrike" kern="0" cap="none" spc="0" normalizeH="0" baseline="0" noProof="0" dirty="0" smtClean="0">
                <a:ln>
                  <a:noFill/>
                </a:ln>
                <a:solidFill>
                  <a:schemeClr val="tx1"/>
                </a:solidFill>
                <a:effectLst/>
                <a:uLnTx/>
                <a:uFillTx/>
                <a:latin typeface="Verdana" pitchFamily="34" charset="0"/>
              </a:rPr>
              <a:t>de incluir restricciones a la reventa en sus contratos de suministro con grandes clientes industriales.</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MX" sz="14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CO" sz="1400" b="0" i="0" u="none" strike="noStrike" kern="0" cap="none" spc="0" normalizeH="0" baseline="0" noProof="0" dirty="0" smtClean="0">
                <a:ln>
                  <a:noFill/>
                </a:ln>
                <a:solidFill>
                  <a:schemeClr val="tx1"/>
                </a:solidFill>
                <a:effectLst/>
                <a:uLnTx/>
                <a:uFillTx/>
                <a:latin typeface="Verdana" pitchFamily="34" charset="0"/>
              </a:rPr>
              <a:t>Según la Comisión, estas prácticas tuvieron el efecto de obstaculizar la entrada de proveedores alternativos en el mercado francés y de reducir la liquidez en el mercado mayorista, retrasando así la liberalización efectiva del mercado de la electricidad en Francia.</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4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MX" altLang="es-CO" sz="14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altLang="es-CO" sz="1400" b="0" i="0" u="none" strike="noStrike" kern="0" cap="none" spc="0" normalizeH="0" baseline="0" noProof="0" dirty="0">
              <a:ln>
                <a:noFill/>
              </a:ln>
              <a:solidFill>
                <a:schemeClr val="tx1"/>
              </a:solidFill>
              <a:effectLst/>
              <a:uLnTx/>
              <a:uFillTx/>
              <a:latin typeface="Verdana" pitchFamily="34" charset="0"/>
            </a:endParaRPr>
          </a:p>
        </p:txBody>
      </p:sp>
      <p:sp>
        <p:nvSpPr>
          <p:cNvPr id="18" name="Título 3"/>
          <p:cNvSpPr txBox="1">
            <a:spLocks/>
          </p:cNvSpPr>
          <p:nvPr/>
        </p:nvSpPr>
        <p:spPr bwMode="auto">
          <a:xfrm>
            <a:off x="432592" y="1126364"/>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smtClean="0">
                <a:ln>
                  <a:noFill/>
                </a:ln>
                <a:solidFill>
                  <a:srgbClr val="78278B"/>
                </a:solidFill>
                <a:effectLst/>
                <a:uLnTx/>
                <a:uFillTx/>
                <a:latin typeface="Verdana" pitchFamily="34" charset="0"/>
              </a:rPr>
              <a:t>Casos en el extranjero: Francia</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263759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Marcador de contenido 5"/>
          <p:cNvSpPr txBox="1">
            <a:spLocks/>
          </p:cNvSpPr>
          <p:nvPr/>
        </p:nvSpPr>
        <p:spPr bwMode="auto">
          <a:xfrm>
            <a:off x="1691680" y="188640"/>
            <a:ext cx="5688632" cy="87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smtClean="0">
                <a:ln>
                  <a:noFill/>
                </a:ln>
                <a:solidFill>
                  <a:schemeClr val="tx1"/>
                </a:solidFill>
                <a:effectLst/>
                <a:uLnTx/>
                <a:uFillTx/>
                <a:latin typeface="Verdana" pitchFamily="34" charset="0"/>
              </a:rPr>
              <a:t>Prácticas Restrictivas de la Competencia en el Sector Eléctrico</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8"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00" b="0" i="0" u="none" strike="noStrike" kern="1200" cap="none" spc="0" normalizeH="0" baseline="0" noProof="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GPADM5-#226630-v2-Presentación_-_Foro_de_Ética_del_Sector_Eléctrico.PPTX</a:t>
            </a:r>
            <a:endParaRPr kumimoji="0" lang="es-ES" sz="12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
        <p:nvSpPr>
          <p:cNvPr id="9" name="Marcador de contenido 1"/>
          <p:cNvSpPr txBox="1">
            <a:spLocks/>
          </p:cNvSpPr>
          <p:nvPr/>
        </p:nvSpPr>
        <p:spPr bwMode="auto">
          <a:xfrm>
            <a:off x="432592" y="1637450"/>
            <a:ext cx="8278813" cy="496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Los investigados ofrecieron los siguientes compromisos (por diez años, a menos que la cuota de mercado de </a:t>
            </a:r>
            <a:r>
              <a:rPr kumimoji="0" lang="es-CO" sz="1300" b="0" i="0" u="none" strike="noStrike" kern="0" cap="none" spc="0" normalizeH="0" baseline="0" noProof="0" dirty="0" err="1" smtClean="0">
                <a:ln>
                  <a:noFill/>
                </a:ln>
                <a:solidFill>
                  <a:schemeClr val="tx1"/>
                </a:solidFill>
                <a:effectLst/>
                <a:uLnTx/>
                <a:uFillTx/>
                <a:latin typeface="Verdana" pitchFamily="34" charset="0"/>
              </a:rPr>
              <a:t>EDF</a:t>
            </a:r>
            <a:r>
              <a:rPr kumimoji="0" lang="es-CO" sz="1300" b="0" i="0" u="none" strike="noStrike" kern="0" cap="none" spc="0" normalizeH="0" baseline="0" noProof="0" dirty="0" smtClean="0">
                <a:ln>
                  <a:noFill/>
                </a:ln>
                <a:solidFill>
                  <a:schemeClr val="tx1"/>
                </a:solidFill>
                <a:effectLst/>
                <a:uLnTx/>
                <a:uFillTx/>
                <a:latin typeface="Verdana" pitchFamily="34" charset="0"/>
              </a:rPr>
              <a:t> cayera por debajo del 40 % durante dos años consecutivos): </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cada año pondría el 65% de los volúmenes contratados en el mercado de referencia para poder celebrar nuevos contratos con los proveedores alternativos durante el período de vigencia de los compromisos;</a:t>
            </a: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no concluiría nuevos contratos de duración superior a cinco años;</a:t>
            </a: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suscribiría, por lo menos, un contrato no exclusivo que permitiera a los clientes suscribir un contrato de suministro efectivo complementario con otro proveedor de su elección;</a:t>
            </a: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Suprimir las restricciones de la reventa e informar a sus clientes de que dichas restricciones en los contratos eran nulas de pleno derecho; </a:t>
            </a: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prestar asistencia a sus clientes que deseen revender electricidad, bajo ciertas condiciones.</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El 17 de marzo de 2010, la Comisión acepto los compromisos ofrecidos y los hizo vinculantes para </a:t>
            </a:r>
            <a:r>
              <a:rPr kumimoji="0" lang="es-CO" sz="1300" b="0" i="0" u="none" strike="noStrike" kern="0" cap="none" spc="0" normalizeH="0" baseline="0" noProof="0" dirty="0" err="1" smtClean="0">
                <a:ln>
                  <a:noFill/>
                </a:ln>
                <a:solidFill>
                  <a:schemeClr val="tx1"/>
                </a:solidFill>
                <a:effectLst/>
                <a:uLnTx/>
                <a:uFillTx/>
                <a:latin typeface="Verdana" pitchFamily="34" charset="0"/>
              </a:rPr>
              <a:t>EDF</a:t>
            </a:r>
            <a:r>
              <a:rPr kumimoji="0" lang="es-CO" sz="1300" b="0" i="0" u="none" strike="noStrike" kern="0" cap="none" spc="0" normalizeH="0" baseline="0" noProof="0" dirty="0" smtClean="0">
                <a:ln>
                  <a:noFill/>
                </a:ln>
                <a:solidFill>
                  <a:schemeClr val="tx1"/>
                </a:solidFill>
                <a:effectLst/>
                <a:uLnTx/>
                <a:uFillTx/>
                <a:latin typeface="Verdana" pitchFamily="34" charset="0"/>
              </a:rPr>
              <a:t> y sus empresas vinculadas.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MX" altLang="es-CO" sz="13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altLang="es-CO" sz="1300" b="0" i="0" u="none" strike="noStrike" kern="0" cap="none" spc="0" normalizeH="0" baseline="0" noProof="0" dirty="0">
              <a:ln>
                <a:noFill/>
              </a:ln>
              <a:solidFill>
                <a:schemeClr val="tx1"/>
              </a:solidFill>
              <a:effectLst/>
              <a:uLnTx/>
              <a:uFillTx/>
              <a:latin typeface="Verdana" pitchFamily="34" charset="0"/>
            </a:endParaRPr>
          </a:p>
        </p:txBody>
      </p:sp>
      <p:sp>
        <p:nvSpPr>
          <p:cNvPr id="10" name="Título 3"/>
          <p:cNvSpPr txBox="1">
            <a:spLocks/>
          </p:cNvSpPr>
          <p:nvPr/>
        </p:nvSpPr>
        <p:spPr bwMode="auto">
          <a:xfrm>
            <a:off x="432592" y="1126364"/>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smtClean="0">
                <a:ln>
                  <a:noFill/>
                </a:ln>
                <a:solidFill>
                  <a:srgbClr val="78278B"/>
                </a:solidFill>
                <a:effectLst/>
                <a:uLnTx/>
                <a:uFillTx/>
                <a:latin typeface="Verdana" pitchFamily="34" charset="0"/>
              </a:rPr>
              <a:t>Casos en el extranjero: Francia </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3528821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Marcador de contenido 5"/>
          <p:cNvSpPr txBox="1">
            <a:spLocks/>
          </p:cNvSpPr>
          <p:nvPr/>
        </p:nvSpPr>
        <p:spPr bwMode="auto">
          <a:xfrm>
            <a:off x="1691680" y="188640"/>
            <a:ext cx="5688632" cy="87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smtClean="0">
                <a:ln>
                  <a:noFill/>
                </a:ln>
                <a:solidFill>
                  <a:schemeClr val="tx1"/>
                </a:solidFill>
                <a:effectLst/>
                <a:uLnTx/>
                <a:uFillTx/>
                <a:latin typeface="Verdana" pitchFamily="34" charset="0"/>
              </a:rPr>
              <a:t>Prácticas Restrictivas de la Competencia en el Sector Eléctrico</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8"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00" b="0" i="0" u="none" strike="noStrike" kern="1200" cap="none" spc="0" normalizeH="0" baseline="0" noProof="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GPADM5-#226630-v2-Presentación_-_Foro_de_Ética_del_Sector_Eléctrico.PPTX</a:t>
            </a:r>
            <a:endParaRPr kumimoji="0" lang="es-ES" sz="12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
        <p:nvSpPr>
          <p:cNvPr id="9" name="Marcador de contenido 1"/>
          <p:cNvSpPr txBox="1">
            <a:spLocks/>
          </p:cNvSpPr>
          <p:nvPr/>
        </p:nvSpPr>
        <p:spPr bwMode="auto">
          <a:xfrm>
            <a:off x="432592" y="1611400"/>
            <a:ext cx="8278813" cy="496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300" b="0" i="0" u="none" strike="noStrike" kern="0" cap="none" spc="0" normalizeH="0" baseline="0" noProof="0" dirty="0" smtClean="0">
                <a:ln>
                  <a:noFill/>
                </a:ln>
                <a:solidFill>
                  <a:schemeClr val="tx1"/>
                </a:solidFill>
                <a:effectLst/>
                <a:uLnTx/>
                <a:uFillTx/>
                <a:latin typeface="Verdana" pitchFamily="34" charset="0"/>
              </a:rPr>
              <a:t>5. </a:t>
            </a:r>
            <a:r>
              <a:rPr kumimoji="0" lang="en-US" sz="1300" b="0" i="0" u="none" strike="noStrike" kern="0" cap="none" spc="0" normalizeH="0" baseline="0" noProof="0" dirty="0" err="1" smtClean="0">
                <a:ln>
                  <a:noFill/>
                </a:ln>
                <a:solidFill>
                  <a:schemeClr val="tx1"/>
                </a:solidFill>
                <a:effectLst/>
                <a:uLnTx/>
                <a:uFillTx/>
                <a:latin typeface="Verdana" pitchFamily="34" charset="0"/>
              </a:rPr>
              <a:t>EPEX</a:t>
            </a:r>
            <a:r>
              <a:rPr kumimoji="0" lang="en-US" sz="1300" b="0" i="0" u="none" strike="noStrike" kern="0" cap="none" spc="0" normalizeH="0" baseline="0" noProof="0" dirty="0" smtClean="0">
                <a:ln>
                  <a:noFill/>
                </a:ln>
                <a:solidFill>
                  <a:schemeClr val="tx1"/>
                </a:solidFill>
                <a:effectLst/>
                <a:uLnTx/>
                <a:uFillTx/>
                <a:latin typeface="Verdana" pitchFamily="34" charset="0"/>
              </a:rPr>
              <a:t> Spot (“</a:t>
            </a:r>
            <a:r>
              <a:rPr kumimoji="0" lang="en-US" sz="1300" b="0" i="0" u="none" strike="noStrike" kern="0" cap="none" spc="0" normalizeH="0" baseline="0" noProof="0" dirty="0" err="1" smtClean="0">
                <a:ln>
                  <a:noFill/>
                </a:ln>
                <a:solidFill>
                  <a:schemeClr val="tx1"/>
                </a:solidFill>
                <a:effectLst/>
                <a:uLnTx/>
                <a:uFillTx/>
                <a:latin typeface="Verdana" pitchFamily="34" charset="0"/>
              </a:rPr>
              <a:t>EPEX</a:t>
            </a:r>
            <a:r>
              <a:rPr kumimoji="0" lang="en-US" sz="1300" b="0" i="0" u="none" strike="noStrike" kern="0" cap="none" spc="0" normalizeH="0" baseline="0" noProof="0" dirty="0" smtClean="0">
                <a:ln>
                  <a:noFill/>
                </a:ln>
                <a:solidFill>
                  <a:schemeClr val="tx1"/>
                </a:solidFill>
                <a:effectLst/>
                <a:uLnTx/>
                <a:uFillTx/>
                <a:latin typeface="Verdana" pitchFamily="34" charset="0"/>
              </a:rPr>
              <a:t>”) y Nord Pool Spot AS (“NPS”):</a:t>
            </a:r>
            <a:endParaRPr kumimoji="0" lang="es-MX" altLang="es-CO" sz="13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s-MX" sz="1300" b="0" i="0" u="none" strike="noStrike" kern="0" cap="none" spc="0" normalizeH="0" baseline="0" noProof="0" dirty="0" smtClean="0">
                <a:ln>
                  <a:noFill/>
                </a:ln>
                <a:solidFill>
                  <a:schemeClr val="tx1"/>
                </a:solidFill>
                <a:effectLst/>
                <a:uLnTx/>
                <a:uFillTx/>
                <a:latin typeface="Verdana" pitchFamily="34" charset="0"/>
              </a:rPr>
              <a:t>La Comisión inició investigación contra estas empresas, en razón de que:</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300" b="0" i="0" u="none" strike="noStrike" kern="0" cap="none" spc="0" normalizeH="0" baseline="0" noProof="0" dirty="0" err="1" smtClean="0">
                <a:ln>
                  <a:noFill/>
                </a:ln>
                <a:solidFill>
                  <a:schemeClr val="tx1"/>
                </a:solidFill>
                <a:effectLst/>
                <a:uLnTx/>
                <a:uFillTx/>
                <a:latin typeface="Verdana" pitchFamily="34" charset="0"/>
              </a:rPr>
              <a:t>EPEX</a:t>
            </a:r>
            <a:r>
              <a:rPr kumimoji="0" lang="es-CO" sz="1300" b="0" i="0" u="none" strike="noStrike" kern="0" cap="none" spc="0" normalizeH="0" baseline="0" noProof="0" dirty="0" smtClean="0">
                <a:ln>
                  <a:noFill/>
                </a:ln>
                <a:solidFill>
                  <a:schemeClr val="tx1"/>
                </a:solidFill>
                <a:effectLst/>
                <a:uLnTx/>
                <a:uFillTx/>
                <a:latin typeface="Verdana" pitchFamily="34" charset="0"/>
              </a:rPr>
              <a:t> y </a:t>
            </a:r>
            <a:r>
              <a:rPr kumimoji="0" lang="es-CO" sz="1300" b="0" i="0" u="none" strike="noStrike" kern="0" cap="none" spc="0" normalizeH="0" baseline="0" noProof="0" dirty="0" err="1" smtClean="0">
                <a:ln>
                  <a:noFill/>
                </a:ln>
                <a:solidFill>
                  <a:schemeClr val="tx1"/>
                </a:solidFill>
                <a:effectLst/>
                <a:uLnTx/>
                <a:uFillTx/>
                <a:latin typeface="Verdana" pitchFamily="34" charset="0"/>
              </a:rPr>
              <a:t>NPS</a:t>
            </a:r>
            <a:r>
              <a:rPr kumimoji="0" lang="es-CO" sz="1300" b="0" i="0" u="none" strike="noStrike" kern="0" cap="none" spc="0" normalizeH="0" baseline="0" noProof="0" dirty="0" smtClean="0">
                <a:ln>
                  <a:noFill/>
                </a:ln>
                <a:solidFill>
                  <a:schemeClr val="tx1"/>
                </a:solidFill>
                <a:effectLst/>
                <a:uLnTx/>
                <a:uFillTx/>
                <a:latin typeface="Verdana" pitchFamily="34" charset="0"/>
              </a:rPr>
              <a:t> operan en distintos Países Miembros de la Unión Europea y participaron en un acuerdo inhibitorio de la competencia que abarcaba una distribución de todos sus servicios de comercio de electricidad al contado a lo largo de gran parte del </a:t>
            </a:r>
            <a:r>
              <a:rPr kumimoji="0" lang="es-CO" sz="1300" b="0" i="0" u="none" strike="noStrike" kern="0" cap="none" spc="0" normalizeH="0" baseline="0" noProof="0" dirty="0" err="1" smtClean="0">
                <a:ln>
                  <a:noFill/>
                </a:ln>
                <a:solidFill>
                  <a:schemeClr val="tx1"/>
                </a:solidFill>
                <a:effectLst/>
                <a:uLnTx/>
                <a:uFillTx/>
                <a:latin typeface="Verdana" pitchFamily="34" charset="0"/>
              </a:rPr>
              <a:t>EEE</a:t>
            </a:r>
            <a:r>
              <a:rPr kumimoji="0" lang="es-CO" sz="1300" b="0" i="0" u="none" strike="noStrike" kern="0" cap="none" spc="0" normalizeH="0" baseline="0" noProof="0" dirty="0" smtClean="0">
                <a:ln>
                  <a:noFill/>
                </a:ln>
                <a:solidFill>
                  <a:schemeClr val="tx1"/>
                </a:solidFill>
                <a:effectLst/>
                <a:uLnTx/>
                <a:uFillTx/>
                <a:latin typeface="Verdana" pitchFamily="34" charset="0"/>
              </a:rPr>
              <a:t> y fuera de él. El objetivo era restringir la competencia entre ellos, a fin de proteger sus dominios tradicionales, y acordar la expansión a nuevos países manteniendo el equilibrio de poder entre ellos. En general, las partes aceptaron no competir entre sí. El acuerdo incluía, en concreto, una asignación de territorios.</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Se considera que, entre el 21 de junio de 2011, a más tardar, y el 7 de febrero de 2012, se mantuvo una comunicación continua entre las partes relativa a asuntos contrarios a la competencia. Dicha comunicación adoptó la forma de reuniones presenciales, llamadas telefónicas, video llamadas y correos electrónicos e implicó a la alta dirección de ambas partes.</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Por estas infracciones, la Comisión Impuso las siguientes multas:</a:t>
            </a:r>
          </a:p>
          <a:p>
            <a:pPr marL="342900" marR="0" lvl="0" indent="-342900" algn="l" defTabSz="914400" rtl="0" eaLnBrk="0" fontAlgn="base" latinLnBrk="0" hangingPunct="0">
              <a:lnSpc>
                <a:spcPct val="100000"/>
              </a:lnSpc>
              <a:spcBef>
                <a:spcPts val="0"/>
              </a:spcBef>
              <a:spcAft>
                <a:spcPct val="0"/>
              </a:spcAft>
              <a:buClrTx/>
              <a:buSzTx/>
              <a:buFontTx/>
              <a:buChar cha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300" b="0" i="0" u="none" strike="noStrike" kern="0" cap="none" spc="0" normalizeH="0" baseline="0" noProof="0" dirty="0" err="1" smtClean="0">
                <a:ln>
                  <a:noFill/>
                </a:ln>
                <a:solidFill>
                  <a:schemeClr val="tx1"/>
                </a:solidFill>
                <a:effectLst/>
                <a:uLnTx/>
                <a:uFillTx/>
                <a:latin typeface="Verdana" pitchFamily="34" charset="0"/>
              </a:rPr>
              <a:t>EPEX</a:t>
            </a:r>
            <a:r>
              <a:rPr kumimoji="0" lang="es-CO" sz="1300" b="0" i="0" u="none" strike="noStrike" kern="0" cap="none" spc="0" normalizeH="0" baseline="0" noProof="0" dirty="0" smtClean="0">
                <a:ln>
                  <a:noFill/>
                </a:ln>
                <a:solidFill>
                  <a:schemeClr val="tx1"/>
                </a:solidFill>
                <a:effectLst/>
                <a:uLnTx/>
                <a:uFillTx/>
                <a:latin typeface="Verdana" pitchFamily="34" charset="0"/>
              </a:rPr>
              <a:t> Spot: 3.651.000 EUR.</a:t>
            </a: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n-US" sz="1300" b="0" i="0" u="none" strike="noStrike" kern="0" cap="none" spc="0" normalizeH="0" baseline="0" noProof="0" dirty="0" smtClean="0">
                <a:ln>
                  <a:noFill/>
                </a:ln>
                <a:solidFill>
                  <a:schemeClr val="tx1"/>
                </a:solidFill>
                <a:effectLst/>
                <a:uLnTx/>
                <a:uFillTx/>
                <a:latin typeface="Verdana" pitchFamily="34" charset="0"/>
              </a:rPr>
              <a:t>Nord Pool Spot AS: 2.328.000 EUR.</a:t>
            </a:r>
            <a:endParaRPr kumimoji="0" lang="es-MX"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AutoNum type="alphaLcParen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altLang="es-CO" sz="1300" b="0" i="0" u="none" strike="noStrike" kern="0" cap="none" spc="0" normalizeH="0" baseline="0" noProof="0" dirty="0">
              <a:ln>
                <a:noFill/>
              </a:ln>
              <a:solidFill>
                <a:schemeClr val="tx1"/>
              </a:solidFill>
              <a:effectLst/>
              <a:uLnTx/>
              <a:uFillTx/>
              <a:latin typeface="Verdana" pitchFamily="34" charset="0"/>
            </a:endParaRPr>
          </a:p>
        </p:txBody>
      </p:sp>
      <p:sp>
        <p:nvSpPr>
          <p:cNvPr id="10" name="Título 3"/>
          <p:cNvSpPr txBox="1">
            <a:spLocks/>
          </p:cNvSpPr>
          <p:nvPr/>
        </p:nvSpPr>
        <p:spPr bwMode="auto">
          <a:xfrm>
            <a:off x="432592" y="1126364"/>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smtClean="0">
                <a:ln>
                  <a:noFill/>
                </a:ln>
                <a:solidFill>
                  <a:srgbClr val="78278B"/>
                </a:solidFill>
                <a:effectLst/>
                <a:uLnTx/>
                <a:uFillTx/>
                <a:latin typeface="Verdana" pitchFamily="34" charset="0"/>
              </a:rPr>
              <a:t>Casos en el extranjero: Espacio Económico Europeo </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27605271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Marcador de contenido 5"/>
          <p:cNvSpPr txBox="1">
            <a:spLocks/>
          </p:cNvSpPr>
          <p:nvPr/>
        </p:nvSpPr>
        <p:spPr bwMode="auto">
          <a:xfrm>
            <a:off x="1691680" y="188640"/>
            <a:ext cx="5688632" cy="87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smtClean="0">
                <a:ln>
                  <a:noFill/>
                </a:ln>
                <a:solidFill>
                  <a:schemeClr val="tx1"/>
                </a:solidFill>
                <a:effectLst/>
                <a:uLnTx/>
                <a:uFillTx/>
                <a:latin typeface="Verdana" pitchFamily="34" charset="0"/>
              </a:rPr>
              <a:t>Prácticas Restrictivas de la Competencia en el Sector Eléctrico</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8"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00" b="0" i="0" u="none" strike="noStrike" kern="1200" cap="none" spc="0" normalizeH="0" baseline="0" noProof="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GPADM5-#226630-v2-Presentación_-_Foro_de_Ética_del_Sector_Eléctrico.PPTX</a:t>
            </a:r>
            <a:endParaRPr kumimoji="0" lang="es-ES" sz="12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
        <p:nvSpPr>
          <p:cNvPr id="9" name="Marcador de contenido 1"/>
          <p:cNvSpPr txBox="1">
            <a:spLocks/>
          </p:cNvSpPr>
          <p:nvPr/>
        </p:nvSpPr>
        <p:spPr bwMode="auto">
          <a:xfrm>
            <a:off x="432592" y="1701584"/>
            <a:ext cx="8278813" cy="496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MX" sz="1300" b="0" i="0" u="none" strike="noStrike" kern="0" cap="none" spc="0" normalizeH="0" baseline="0" noProof="0" dirty="0" smtClean="0">
                <a:ln>
                  <a:noFill/>
                </a:ln>
                <a:solidFill>
                  <a:schemeClr val="tx1"/>
                </a:solidFill>
                <a:effectLst/>
                <a:uLnTx/>
                <a:uFillTx/>
                <a:latin typeface="Verdana" pitchFamily="34" charset="0"/>
              </a:rPr>
              <a:t>6. Oficina de Mercados de Gas y Electricidad (“</a:t>
            </a:r>
            <a:r>
              <a:rPr kumimoji="0" lang="es-CO" sz="1300" b="0" i="0" u="none" strike="noStrike" kern="0" cap="none" spc="0" normalizeH="0" baseline="0" noProof="0" dirty="0" err="1" smtClean="0">
                <a:ln>
                  <a:noFill/>
                </a:ln>
                <a:solidFill>
                  <a:schemeClr val="tx1"/>
                </a:solidFill>
                <a:effectLst/>
                <a:uLnTx/>
                <a:uFillTx/>
                <a:latin typeface="Verdana" pitchFamily="34" charset="0"/>
              </a:rPr>
              <a:t>OFGEM</a:t>
            </a:r>
            <a:r>
              <a:rPr kumimoji="0" lang="es-CO" sz="1300" b="0" i="0" u="none" strike="noStrike" kern="0" cap="none" spc="0" normalizeH="0" baseline="0" noProof="0" dirty="0" smtClean="0">
                <a:ln>
                  <a:noFill/>
                </a:ln>
                <a:solidFill>
                  <a:schemeClr val="tx1"/>
                </a:solidFill>
                <a:effectLst/>
                <a:uLnTx/>
                <a:uFillTx/>
                <a:latin typeface="Verdana" pitchFamily="34"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CO" sz="1300" b="0" i="0" u="none" strike="noStrike" kern="0" cap="none" spc="0" normalizeH="0" baseline="0" noProof="0" dirty="0" err="1" smtClean="0">
                <a:ln>
                  <a:noFill/>
                </a:ln>
                <a:solidFill>
                  <a:schemeClr val="tx1"/>
                </a:solidFill>
                <a:effectLst/>
                <a:uLnTx/>
                <a:uFillTx/>
                <a:latin typeface="Verdana" pitchFamily="34" charset="0"/>
              </a:rPr>
              <a:t>OFGEM</a:t>
            </a:r>
            <a:r>
              <a:rPr kumimoji="0" lang="es-CO" sz="1300" b="0" i="0" u="none" strike="noStrike" kern="0" cap="none" spc="0" normalizeH="0" baseline="0" noProof="0" dirty="0" smtClean="0">
                <a:ln>
                  <a:noFill/>
                </a:ln>
                <a:solidFill>
                  <a:schemeClr val="tx1"/>
                </a:solidFill>
                <a:effectLst/>
                <a:uLnTx/>
                <a:uFillTx/>
                <a:latin typeface="Verdana" pitchFamily="34" charset="0"/>
              </a:rPr>
              <a:t> ha decidido transferir una investigación por competencia a la Autoridad de Competencia y de los Mercados del Reino Unido, en relación con páginas web operadas por terceros intermediarios en el mercado de electricidad para la comparación de precios. Ambas autoridades cuentan con los mismos poderes de investigación en relación a estos casos, pero para efectos de este caso, </a:t>
            </a:r>
            <a:r>
              <a:rPr kumimoji="0" lang="es-CO" sz="1300" b="0" i="0" u="none" strike="noStrike" kern="0" cap="none" spc="0" normalizeH="0" baseline="0" noProof="0" dirty="0" err="1" smtClean="0">
                <a:ln>
                  <a:noFill/>
                </a:ln>
                <a:solidFill>
                  <a:schemeClr val="tx1"/>
                </a:solidFill>
                <a:effectLst/>
                <a:uLnTx/>
                <a:uFillTx/>
                <a:latin typeface="Verdana" pitchFamily="34" charset="0"/>
              </a:rPr>
              <a:t>OFGEM</a:t>
            </a:r>
            <a:r>
              <a:rPr kumimoji="0" lang="es-CO" sz="1300" b="0" i="0" u="none" strike="noStrike" kern="0" cap="none" spc="0" normalizeH="0" baseline="0" noProof="0" dirty="0" smtClean="0">
                <a:ln>
                  <a:noFill/>
                </a:ln>
                <a:solidFill>
                  <a:schemeClr val="tx1"/>
                </a:solidFill>
                <a:effectLst/>
                <a:uLnTx/>
                <a:uFillTx/>
                <a:latin typeface="Verdana" pitchFamily="34" charset="0"/>
              </a:rPr>
              <a:t> optó por transferirla en razón de que: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AutoNum type="alphaLcParenR"/>
              <a:tabLst/>
              <a:defRPr/>
            </a:pPr>
            <a:r>
              <a:rPr kumimoji="0" lang="es-CO" sz="1300" b="0" i="0" u="none" strike="noStrike" kern="0" cap="none" spc="0" normalizeH="0" baseline="0" noProof="0" dirty="0" err="1" smtClean="0">
                <a:ln>
                  <a:noFill/>
                </a:ln>
                <a:solidFill>
                  <a:schemeClr val="tx1"/>
                </a:solidFill>
                <a:effectLst/>
                <a:uLnTx/>
                <a:uFillTx/>
                <a:latin typeface="Verdana" pitchFamily="34" charset="0"/>
              </a:rPr>
              <a:t>OFGEM</a:t>
            </a:r>
            <a:r>
              <a:rPr kumimoji="0" lang="es-CO" sz="1300" b="0" i="0" u="none" strike="noStrike" kern="0" cap="none" spc="0" normalizeH="0" baseline="0" noProof="0" dirty="0" smtClean="0">
                <a:ln>
                  <a:noFill/>
                </a:ln>
                <a:solidFill>
                  <a:schemeClr val="tx1"/>
                </a:solidFill>
                <a:effectLst/>
                <a:uLnTx/>
                <a:uFillTx/>
                <a:latin typeface="Verdana" pitchFamily="34" charset="0"/>
              </a:rPr>
              <a:t> se habría enterado de la existencia de comunicaciones sostenidas entre sus miembros y representantes de algunas de las empresas investigadas, antes del inicio de la investigación, en las que se demuestra una intención de influenciar los comportamientos de los participantes en relación con precios de subasta.</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Se esperan noticias de este caso para octubre de 2016 por parte de la Autoridad de Competencia y de los Mercados del Reino Unido.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altLang="es-CO" sz="1300" b="0" i="0" u="none" strike="noStrike" kern="0" cap="none" spc="0" normalizeH="0" baseline="0" noProof="0" dirty="0">
              <a:ln>
                <a:noFill/>
              </a:ln>
              <a:solidFill>
                <a:schemeClr val="tx1"/>
              </a:solidFill>
              <a:effectLst/>
              <a:uLnTx/>
              <a:uFillTx/>
              <a:latin typeface="Verdana" pitchFamily="34" charset="0"/>
            </a:endParaRPr>
          </a:p>
        </p:txBody>
      </p:sp>
      <p:sp>
        <p:nvSpPr>
          <p:cNvPr id="10" name="Título 3"/>
          <p:cNvSpPr txBox="1">
            <a:spLocks/>
          </p:cNvSpPr>
          <p:nvPr/>
        </p:nvSpPr>
        <p:spPr bwMode="auto">
          <a:xfrm>
            <a:off x="432592" y="1126364"/>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smtClean="0">
                <a:ln>
                  <a:noFill/>
                </a:ln>
                <a:solidFill>
                  <a:srgbClr val="78278B"/>
                </a:solidFill>
                <a:effectLst/>
                <a:uLnTx/>
                <a:uFillTx/>
                <a:latin typeface="Verdana" pitchFamily="34" charset="0"/>
              </a:rPr>
              <a:t>Casos en el extranjero: Reino Unido</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1581776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contenido 5"/>
          <p:cNvSpPr txBox="1">
            <a:spLocks/>
          </p:cNvSpPr>
          <p:nvPr/>
        </p:nvSpPr>
        <p:spPr bwMode="auto">
          <a:xfrm>
            <a:off x="1691680" y="188640"/>
            <a:ext cx="5688632" cy="87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smtClean="0">
                <a:ln>
                  <a:noFill/>
                </a:ln>
                <a:solidFill>
                  <a:schemeClr val="tx1"/>
                </a:solidFill>
                <a:effectLst/>
                <a:uLnTx/>
                <a:uFillTx/>
                <a:latin typeface="Verdana" pitchFamily="34" charset="0"/>
              </a:rPr>
              <a:t>Prácticas Restrictivas de la Competencia en el Sector Eléctrico</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16"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00" b="0" i="0" u="none" strike="noStrike" kern="1200" cap="none" spc="0" normalizeH="0" baseline="0" noProof="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GPADM5-#226630-v2-Presentación_-_Foro_de_Ética_del_Sector_Eléctrico.PPTX</a:t>
            </a:r>
            <a:endParaRPr kumimoji="0" lang="es-ES" sz="12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
        <p:nvSpPr>
          <p:cNvPr id="17" name="Marcador de contenido 1"/>
          <p:cNvSpPr txBox="1">
            <a:spLocks/>
          </p:cNvSpPr>
          <p:nvPr/>
        </p:nvSpPr>
        <p:spPr bwMode="auto">
          <a:xfrm>
            <a:off x="432592" y="1611400"/>
            <a:ext cx="8278813" cy="505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7. </a:t>
            </a:r>
            <a:r>
              <a:rPr kumimoji="0" lang="es-CO" sz="1300" b="0" i="0" u="none" strike="noStrike" kern="0" cap="none" spc="0" normalizeH="0" baseline="0" noProof="0" dirty="0" err="1" smtClean="0">
                <a:ln>
                  <a:noFill/>
                </a:ln>
                <a:solidFill>
                  <a:schemeClr val="tx1"/>
                </a:solidFill>
                <a:effectLst/>
                <a:uLnTx/>
                <a:uFillTx/>
                <a:latin typeface="Verdana" pitchFamily="34" charset="0"/>
              </a:rPr>
              <a:t>E.ON</a:t>
            </a:r>
            <a:r>
              <a:rPr kumimoji="0" lang="es-CO" sz="1300" b="0" i="0" u="none" strike="noStrike" kern="0" cap="none" spc="0" normalizeH="0" baseline="0" noProof="0" dirty="0" smtClean="0">
                <a:ln>
                  <a:noFill/>
                </a:ln>
                <a:solidFill>
                  <a:schemeClr val="tx1"/>
                </a:solidFill>
                <a:effectLst/>
                <a:uLnTx/>
                <a:uFillTx/>
                <a:latin typeface="Verdana" pitchFamily="34" charset="0"/>
              </a:rPr>
              <a:t> AG (“</a:t>
            </a:r>
            <a:r>
              <a:rPr kumimoji="0" lang="es-CO" sz="1300" b="0" i="0" u="none" strike="noStrike" kern="0" cap="none" spc="0" normalizeH="0" baseline="0" noProof="0" dirty="0" err="1" smtClean="0">
                <a:ln>
                  <a:noFill/>
                </a:ln>
                <a:solidFill>
                  <a:schemeClr val="tx1"/>
                </a:solidFill>
                <a:effectLst/>
                <a:uLnTx/>
                <a:uFillTx/>
                <a:latin typeface="Verdana" pitchFamily="34" charset="0"/>
              </a:rPr>
              <a:t>E.ON</a:t>
            </a:r>
            <a:r>
              <a:rPr kumimoji="0" lang="es-CO" sz="1300" b="0" i="0" u="none" strike="noStrike" kern="0" cap="none" spc="0" normalizeH="0" baseline="0" noProof="0" dirty="0" smtClean="0">
                <a:ln>
                  <a:noFill/>
                </a:ln>
                <a:solidFill>
                  <a:schemeClr val="tx1"/>
                </a:solidFill>
                <a:effectLst/>
                <a:uLnTx/>
                <a:uFillTx/>
                <a:latin typeface="Verdana" pitchFamily="34" charset="0"/>
              </a:rPr>
              <a:t>”): empresa integrada verticalmente, con participación en los mercados de generación, transmisión y suministro de energía, y posición de dominio en el primero de ellos. </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MX"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MX" sz="1300" b="0" i="0" u="none" strike="noStrike" kern="0" cap="none" spc="0" normalizeH="0" baseline="0" noProof="0" dirty="0" smtClean="0">
                <a:ln>
                  <a:noFill/>
                </a:ln>
                <a:solidFill>
                  <a:schemeClr val="tx1"/>
                </a:solidFill>
                <a:effectLst/>
                <a:uLnTx/>
                <a:uFillTx/>
                <a:latin typeface="Verdana" pitchFamily="34" charset="0"/>
              </a:rPr>
              <a:t>La Comisión inició investigación en contra de esta empresa, por razón de dos conductas que potencialmente afectarían dos mercados de energía distintos:</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MX"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Mercado mayorista: la inquietud de la Comisión era que </a:t>
            </a:r>
            <a:r>
              <a:rPr kumimoji="0" lang="es-CO" sz="1300" b="0" i="0" u="none" strike="noStrike" kern="0" cap="none" spc="0" normalizeH="0" baseline="0" noProof="0" dirty="0" err="1" smtClean="0">
                <a:ln>
                  <a:noFill/>
                </a:ln>
                <a:solidFill>
                  <a:schemeClr val="tx1"/>
                </a:solidFill>
                <a:effectLst/>
                <a:uLnTx/>
                <a:uFillTx/>
                <a:latin typeface="Verdana" pitchFamily="34" charset="0"/>
              </a:rPr>
              <a:t>E.ON</a:t>
            </a:r>
            <a:r>
              <a:rPr kumimoji="0" lang="es-CO" sz="1300" b="0" i="0" u="none" strike="noStrike" kern="0" cap="none" spc="0" normalizeH="0" baseline="0" noProof="0" dirty="0" smtClean="0">
                <a:ln>
                  <a:noFill/>
                </a:ln>
                <a:solidFill>
                  <a:schemeClr val="tx1"/>
                </a:solidFill>
                <a:effectLst/>
                <a:uLnTx/>
                <a:uFillTx/>
                <a:latin typeface="Verdana" pitchFamily="34" charset="0"/>
              </a:rPr>
              <a:t>, en uso de su posición de dominio, hubiera diseñado una estrategia para retirar capacidad de generación disponible limitando el suministro de electricidad de algunas plantas en el mercado a corto plazo, con vistas a aumentar los precios de la electricidad. Igualmente, a la Comisión le preocupaba que por ello, se pudiera ver obstruida en el mediano o largo plazo la entrada de competidores al mercado, lo que le permitiría a </a:t>
            </a:r>
            <a:r>
              <a:rPr kumimoji="0" lang="es-CO" sz="1300" b="0" i="0" u="none" strike="noStrike" kern="0" cap="none" spc="0" normalizeH="0" baseline="0" noProof="0" dirty="0" err="1" smtClean="0">
                <a:ln>
                  <a:noFill/>
                </a:ln>
                <a:solidFill>
                  <a:schemeClr val="tx1"/>
                </a:solidFill>
                <a:effectLst/>
                <a:uLnTx/>
                <a:uFillTx/>
                <a:latin typeface="Verdana" pitchFamily="34" charset="0"/>
              </a:rPr>
              <a:t>E.ON</a:t>
            </a:r>
            <a:r>
              <a:rPr kumimoji="0" lang="es-CO" sz="1300" b="0" i="0" u="none" strike="noStrike" kern="0" cap="none" spc="0" normalizeH="0" baseline="0" noProof="0" dirty="0" smtClean="0">
                <a:ln>
                  <a:noFill/>
                </a:ln>
                <a:solidFill>
                  <a:schemeClr val="tx1"/>
                </a:solidFill>
                <a:effectLst/>
                <a:uLnTx/>
                <a:uFillTx/>
                <a:latin typeface="Verdana" pitchFamily="34" charset="0"/>
              </a:rPr>
              <a:t> mantener volúmenes bajos de generación. </a:t>
            </a: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Mercado de ajustes: la inquietud era que </a:t>
            </a:r>
            <a:r>
              <a:rPr kumimoji="0" lang="es-CO" sz="1300" b="0" i="0" u="none" strike="noStrike" kern="0" cap="none" spc="0" normalizeH="0" baseline="0" noProof="0" dirty="0" err="1" smtClean="0">
                <a:ln>
                  <a:noFill/>
                </a:ln>
                <a:solidFill>
                  <a:schemeClr val="tx1"/>
                </a:solidFill>
                <a:effectLst/>
                <a:uLnTx/>
                <a:uFillTx/>
                <a:latin typeface="Verdana" pitchFamily="34" charset="0"/>
              </a:rPr>
              <a:t>E.ON</a:t>
            </a:r>
            <a:r>
              <a:rPr kumimoji="0" lang="es-CO" sz="1300" b="0" i="0" u="none" strike="noStrike" kern="0" cap="none" spc="0" normalizeH="0" baseline="0" noProof="0" dirty="0" smtClean="0">
                <a:ln>
                  <a:noFill/>
                </a:ln>
                <a:solidFill>
                  <a:schemeClr val="tx1"/>
                </a:solidFill>
                <a:effectLst/>
                <a:uLnTx/>
                <a:uFillTx/>
                <a:latin typeface="Verdana" pitchFamily="34" charset="0"/>
              </a:rPr>
              <a:t> pudiera haber abusado de su posición dominante en el mercado de la demanda de reservas de ajustes secundarias en la zona de su red de transmisión; </a:t>
            </a: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800100" marR="0" lvl="1" indent="-400050" algn="l" defTabSz="914400" rtl="0" eaLnBrk="0" fontAlgn="base" latinLnBrk="0" hangingPunct="0">
              <a:lnSpc>
                <a:spcPct val="100000"/>
              </a:lnSpc>
              <a:spcBef>
                <a:spcPts val="0"/>
              </a:spcBef>
              <a:spcAft>
                <a:spcPct val="0"/>
              </a:spcAft>
              <a:buClrTx/>
              <a:buSzTx/>
              <a:buFontTx/>
              <a:buAutoNum type="romanLcParenBoth"/>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en primer lugar incrementando sus propios costes con el fin de favorecer a su filial de producción y repercutir estos costes sobre el consumidor final; y, </a:t>
            </a:r>
          </a:p>
          <a:p>
            <a:pPr marL="800100" marR="0" lvl="1" indent="-400050" algn="l" defTabSz="914400" rtl="0" eaLnBrk="0" fontAlgn="base" latinLnBrk="0" hangingPunct="0">
              <a:lnSpc>
                <a:spcPct val="100000"/>
              </a:lnSpc>
              <a:spcBef>
                <a:spcPts val="0"/>
              </a:spcBef>
              <a:spcAft>
                <a:spcPct val="0"/>
              </a:spcAft>
              <a:buClrTx/>
              <a:buSzTx/>
              <a:buFontTx/>
              <a:buAutoNum type="romanLcParenBoth"/>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800100" marR="0" lvl="1" indent="-400050" algn="l" defTabSz="914400" rtl="0" eaLnBrk="0" fontAlgn="base" latinLnBrk="0" hangingPunct="0">
              <a:lnSpc>
                <a:spcPct val="100000"/>
              </a:lnSpc>
              <a:spcBef>
                <a:spcPts val="0"/>
              </a:spcBef>
              <a:spcAft>
                <a:spcPct val="0"/>
              </a:spcAft>
              <a:buClrTx/>
              <a:buSzTx/>
              <a:buFontTx/>
              <a:buAutoNum type="romanLcParenBoth"/>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en segundo lugar, impidiendo que los productores de electricidad de otros Estados miembros exportasen electricidad en el mercado de ajustes de </a:t>
            </a:r>
            <a:r>
              <a:rPr kumimoji="0" lang="es-CO" sz="1300" b="0" i="0" u="none" strike="noStrike" kern="0" cap="none" spc="0" normalizeH="0" baseline="0" noProof="0" dirty="0" err="1" smtClean="0">
                <a:ln>
                  <a:noFill/>
                </a:ln>
                <a:solidFill>
                  <a:schemeClr val="tx1"/>
                </a:solidFill>
                <a:effectLst/>
                <a:uLnTx/>
                <a:uFillTx/>
                <a:latin typeface="Verdana" pitchFamily="34" charset="0"/>
              </a:rPr>
              <a:t>E.ON</a:t>
            </a:r>
            <a:r>
              <a:rPr kumimoji="0" lang="es-CO" sz="1300" b="0" i="0" u="none" strike="noStrike" kern="0" cap="none" spc="0" normalizeH="0" baseline="0" noProof="0" dirty="0" smtClean="0">
                <a:ln>
                  <a:noFill/>
                </a:ln>
                <a:solidFill>
                  <a:schemeClr val="tx1"/>
                </a:solidFill>
                <a:effectLst/>
                <a:uLnTx/>
                <a:uFillTx/>
                <a:latin typeface="Verdana" pitchFamily="34" charset="0"/>
              </a:rPr>
              <a:t>.</a:t>
            </a:r>
          </a:p>
          <a:p>
            <a:pPr marL="342900" marR="0" lvl="0" indent="-342900" algn="l" defTabSz="914400" rtl="0" eaLnBrk="0" fontAlgn="base" latinLnBrk="0" hangingPunct="0">
              <a:lnSpc>
                <a:spcPct val="100000"/>
              </a:lnSpc>
              <a:spcBef>
                <a:spcPct val="20000"/>
              </a:spcBef>
              <a:spcAft>
                <a:spcPct val="0"/>
              </a:spcAft>
              <a:buClrTx/>
              <a:buSzTx/>
              <a:buFontTx/>
              <a:buAutoNum type="alphaLcParen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MX" sz="13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300" b="0" i="0" u="none" strike="noStrike" kern="0" cap="none" spc="0" normalizeH="0" baseline="0" noProof="0" dirty="0">
              <a:ln>
                <a:noFill/>
              </a:ln>
              <a:solidFill>
                <a:schemeClr val="tx1"/>
              </a:solidFill>
              <a:effectLst/>
              <a:uLnTx/>
              <a:uFillTx/>
              <a:latin typeface="Verdana" pitchFamily="34" charset="0"/>
            </a:endParaRPr>
          </a:p>
        </p:txBody>
      </p:sp>
      <p:sp>
        <p:nvSpPr>
          <p:cNvPr id="18" name="Título 3"/>
          <p:cNvSpPr txBox="1">
            <a:spLocks/>
          </p:cNvSpPr>
          <p:nvPr/>
        </p:nvSpPr>
        <p:spPr bwMode="auto">
          <a:xfrm>
            <a:off x="432592" y="1126364"/>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smtClean="0">
                <a:ln>
                  <a:noFill/>
                </a:ln>
                <a:solidFill>
                  <a:srgbClr val="78278B"/>
                </a:solidFill>
                <a:effectLst/>
                <a:uLnTx/>
                <a:uFillTx/>
                <a:latin typeface="Verdana" pitchFamily="34" charset="0"/>
              </a:rPr>
              <a:t>Casos en el extranjero: Alemania</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1192788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Marcador de contenido 5"/>
          <p:cNvSpPr txBox="1">
            <a:spLocks/>
          </p:cNvSpPr>
          <p:nvPr/>
        </p:nvSpPr>
        <p:spPr bwMode="auto">
          <a:xfrm>
            <a:off x="1691680" y="188640"/>
            <a:ext cx="5688632" cy="87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smtClean="0">
                <a:ln>
                  <a:noFill/>
                </a:ln>
                <a:solidFill>
                  <a:schemeClr val="tx1"/>
                </a:solidFill>
                <a:effectLst/>
                <a:uLnTx/>
                <a:uFillTx/>
                <a:latin typeface="Verdana" pitchFamily="34" charset="0"/>
              </a:rPr>
              <a:t>Prácticas Restrictivas de la Competencia en el Sector Eléctrico</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8"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00" b="0" i="0" u="none" strike="noStrike" kern="1200" cap="none" spc="0" normalizeH="0" baseline="0" noProof="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GPADM5-#226630-v2-Presentación_-_Foro_de_Ética_del_Sector_Eléctrico.PPTX</a:t>
            </a:r>
            <a:endParaRPr kumimoji="0" lang="es-ES" sz="12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
        <p:nvSpPr>
          <p:cNvPr id="9" name="Marcador de contenido 1"/>
          <p:cNvSpPr txBox="1">
            <a:spLocks/>
          </p:cNvSpPr>
          <p:nvPr/>
        </p:nvSpPr>
        <p:spPr bwMode="auto">
          <a:xfrm>
            <a:off x="432592" y="1611400"/>
            <a:ext cx="8278813" cy="505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7. </a:t>
            </a:r>
            <a:r>
              <a:rPr kumimoji="0" lang="es-CO" sz="1300" b="0" i="0" u="none" strike="noStrike" kern="0" cap="none" spc="0" normalizeH="0" baseline="0" noProof="0" dirty="0" err="1" smtClean="0">
                <a:ln>
                  <a:noFill/>
                </a:ln>
                <a:solidFill>
                  <a:schemeClr val="tx1"/>
                </a:solidFill>
                <a:effectLst/>
                <a:uLnTx/>
                <a:uFillTx/>
                <a:latin typeface="Verdana" pitchFamily="34" charset="0"/>
              </a:rPr>
              <a:t>E.ON</a:t>
            </a:r>
            <a:r>
              <a:rPr kumimoji="0" lang="es-CO" sz="1300" b="0" i="0" u="none" strike="noStrike" kern="0" cap="none" spc="0" normalizeH="0" baseline="0" noProof="0" dirty="0" smtClean="0">
                <a:ln>
                  <a:noFill/>
                </a:ln>
                <a:solidFill>
                  <a:schemeClr val="tx1"/>
                </a:solidFill>
                <a:effectLst/>
                <a:uLnTx/>
                <a:uFillTx/>
                <a:latin typeface="Verdana" pitchFamily="34" charset="0"/>
              </a:rPr>
              <a:t> AG (“</a:t>
            </a:r>
            <a:r>
              <a:rPr kumimoji="0" lang="es-CO" sz="1300" b="0" i="0" u="none" strike="noStrike" kern="0" cap="none" spc="0" normalizeH="0" baseline="0" noProof="0" dirty="0" err="1" smtClean="0">
                <a:ln>
                  <a:noFill/>
                </a:ln>
                <a:solidFill>
                  <a:schemeClr val="tx1"/>
                </a:solidFill>
                <a:effectLst/>
                <a:uLnTx/>
                <a:uFillTx/>
                <a:latin typeface="Verdana" pitchFamily="34" charset="0"/>
              </a:rPr>
              <a:t>E.ON</a:t>
            </a:r>
            <a:r>
              <a:rPr kumimoji="0" lang="es-CO" sz="1300" b="0" i="0" u="none" strike="noStrike" kern="0" cap="none" spc="0" normalizeH="0" baseline="0" noProof="0" dirty="0" smtClean="0">
                <a:ln>
                  <a:noFill/>
                </a:ln>
                <a:solidFill>
                  <a:schemeClr val="tx1"/>
                </a:solidFill>
                <a:effectLst/>
                <a:uLnTx/>
                <a:uFillTx/>
                <a:latin typeface="Verdana" pitchFamily="34" charset="0"/>
              </a:rPr>
              <a:t>”): empresa integrada verticalmente, con participación en los mercados de generación, transmisión y suministro de energía, y posición de dominio en el primero de ellos. </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MX"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MX" sz="1300" b="0" i="0" u="none" strike="noStrike" kern="0" cap="none" spc="0" normalizeH="0" baseline="0" noProof="0" dirty="0" smtClean="0">
                <a:ln>
                  <a:noFill/>
                </a:ln>
                <a:solidFill>
                  <a:schemeClr val="tx1"/>
                </a:solidFill>
                <a:effectLst/>
                <a:uLnTx/>
                <a:uFillTx/>
                <a:latin typeface="Verdana" pitchFamily="34" charset="0"/>
              </a:rPr>
              <a:t>La Comisión inició investigación en contra de esta empresa, por razón de dos conductas que potencialmente afectarían dos mercados de energía distintos:</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MX"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Mercado mayorista: la inquietud de la Comisión era que </a:t>
            </a:r>
            <a:r>
              <a:rPr kumimoji="0" lang="es-CO" sz="1300" b="0" i="0" u="none" strike="noStrike" kern="0" cap="none" spc="0" normalizeH="0" baseline="0" noProof="0" dirty="0" err="1" smtClean="0">
                <a:ln>
                  <a:noFill/>
                </a:ln>
                <a:solidFill>
                  <a:schemeClr val="tx1"/>
                </a:solidFill>
                <a:effectLst/>
                <a:uLnTx/>
                <a:uFillTx/>
                <a:latin typeface="Verdana" pitchFamily="34" charset="0"/>
              </a:rPr>
              <a:t>E.ON</a:t>
            </a:r>
            <a:r>
              <a:rPr kumimoji="0" lang="es-CO" sz="1300" b="0" i="0" u="none" strike="noStrike" kern="0" cap="none" spc="0" normalizeH="0" baseline="0" noProof="0" dirty="0" smtClean="0">
                <a:ln>
                  <a:noFill/>
                </a:ln>
                <a:solidFill>
                  <a:schemeClr val="tx1"/>
                </a:solidFill>
                <a:effectLst/>
                <a:uLnTx/>
                <a:uFillTx/>
                <a:latin typeface="Verdana" pitchFamily="34" charset="0"/>
              </a:rPr>
              <a:t>, en uso de su posición de dominio, hubiera diseñado una estrategia para retirar capacidad de generación disponible limitando el suministro de electricidad de algunas plantas en el mercado a corto plazo, con vistas a aumentar los precios de la electricidad. Igualmente, a la Comisión le preocupaba que por ello, se pudiera ver obstruida en el mediano o largo plazo la entrada de competidores al mercado, lo que le permitiría a </a:t>
            </a:r>
            <a:r>
              <a:rPr kumimoji="0" lang="es-CO" sz="1300" b="0" i="0" u="none" strike="noStrike" kern="0" cap="none" spc="0" normalizeH="0" baseline="0" noProof="0" dirty="0" err="1" smtClean="0">
                <a:ln>
                  <a:noFill/>
                </a:ln>
                <a:solidFill>
                  <a:schemeClr val="tx1"/>
                </a:solidFill>
                <a:effectLst/>
                <a:uLnTx/>
                <a:uFillTx/>
                <a:latin typeface="Verdana" pitchFamily="34" charset="0"/>
              </a:rPr>
              <a:t>E.ON</a:t>
            </a:r>
            <a:r>
              <a:rPr kumimoji="0" lang="es-CO" sz="1300" b="0" i="0" u="none" strike="noStrike" kern="0" cap="none" spc="0" normalizeH="0" baseline="0" noProof="0" dirty="0" smtClean="0">
                <a:ln>
                  <a:noFill/>
                </a:ln>
                <a:solidFill>
                  <a:schemeClr val="tx1"/>
                </a:solidFill>
                <a:effectLst/>
                <a:uLnTx/>
                <a:uFillTx/>
                <a:latin typeface="Verdana" pitchFamily="34" charset="0"/>
              </a:rPr>
              <a:t> mantener volúmenes bajos de generación. </a:t>
            </a: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Mercado de ajustes: la inquietud era que </a:t>
            </a:r>
            <a:r>
              <a:rPr kumimoji="0" lang="es-CO" sz="1300" b="0" i="0" u="none" strike="noStrike" kern="0" cap="none" spc="0" normalizeH="0" baseline="0" noProof="0" dirty="0" err="1" smtClean="0">
                <a:ln>
                  <a:noFill/>
                </a:ln>
                <a:solidFill>
                  <a:schemeClr val="tx1"/>
                </a:solidFill>
                <a:effectLst/>
                <a:uLnTx/>
                <a:uFillTx/>
                <a:latin typeface="Verdana" pitchFamily="34" charset="0"/>
              </a:rPr>
              <a:t>E.ON</a:t>
            </a:r>
            <a:r>
              <a:rPr kumimoji="0" lang="es-CO" sz="1300" b="0" i="0" u="none" strike="noStrike" kern="0" cap="none" spc="0" normalizeH="0" baseline="0" noProof="0" dirty="0" smtClean="0">
                <a:ln>
                  <a:noFill/>
                </a:ln>
                <a:solidFill>
                  <a:schemeClr val="tx1"/>
                </a:solidFill>
                <a:effectLst/>
                <a:uLnTx/>
                <a:uFillTx/>
                <a:latin typeface="Verdana" pitchFamily="34" charset="0"/>
              </a:rPr>
              <a:t> pudiera haber abusado de su posición dominante en el mercado de la demanda de reservas de ajustes secundarias en la zona de su red de transmisión; </a:t>
            </a: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800100" marR="0" lvl="1" indent="-400050" algn="l" defTabSz="914400" rtl="0" eaLnBrk="0" fontAlgn="base" latinLnBrk="0" hangingPunct="0">
              <a:lnSpc>
                <a:spcPct val="100000"/>
              </a:lnSpc>
              <a:spcBef>
                <a:spcPts val="0"/>
              </a:spcBef>
              <a:spcAft>
                <a:spcPct val="0"/>
              </a:spcAft>
              <a:buClrTx/>
              <a:buSzTx/>
              <a:buFontTx/>
              <a:buAutoNum type="romanLcParenBoth"/>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en primer lugar incrementando sus propios costes con el fin de favorecer a su filial de producción y repercutir estos costes sobre el consumidor final; y, </a:t>
            </a:r>
          </a:p>
          <a:p>
            <a:pPr marL="800100" marR="0" lvl="1" indent="-400050" algn="l" defTabSz="914400" rtl="0" eaLnBrk="0" fontAlgn="base" latinLnBrk="0" hangingPunct="0">
              <a:lnSpc>
                <a:spcPct val="100000"/>
              </a:lnSpc>
              <a:spcBef>
                <a:spcPts val="0"/>
              </a:spcBef>
              <a:spcAft>
                <a:spcPct val="0"/>
              </a:spcAft>
              <a:buClrTx/>
              <a:buSzTx/>
              <a:buFontTx/>
              <a:buAutoNum type="romanLcParenBoth"/>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800100" marR="0" lvl="1" indent="-400050" algn="l" defTabSz="914400" rtl="0" eaLnBrk="0" fontAlgn="base" latinLnBrk="0" hangingPunct="0">
              <a:lnSpc>
                <a:spcPct val="100000"/>
              </a:lnSpc>
              <a:spcBef>
                <a:spcPts val="0"/>
              </a:spcBef>
              <a:spcAft>
                <a:spcPct val="0"/>
              </a:spcAft>
              <a:buClrTx/>
              <a:buSzTx/>
              <a:buFontTx/>
              <a:buAutoNum type="romanLcParenBoth"/>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en segundo lugar, impidiendo que los productores de electricidad de otros Estados miembros exportasen electricidad en el mercado de ajustes de </a:t>
            </a:r>
            <a:r>
              <a:rPr kumimoji="0" lang="es-CO" sz="1300" b="0" i="0" u="none" strike="noStrike" kern="0" cap="none" spc="0" normalizeH="0" baseline="0" noProof="0" dirty="0" err="1" smtClean="0">
                <a:ln>
                  <a:noFill/>
                </a:ln>
                <a:solidFill>
                  <a:schemeClr val="tx1"/>
                </a:solidFill>
                <a:effectLst/>
                <a:uLnTx/>
                <a:uFillTx/>
                <a:latin typeface="Verdana" pitchFamily="34" charset="0"/>
              </a:rPr>
              <a:t>E.ON</a:t>
            </a:r>
            <a:r>
              <a:rPr kumimoji="0" lang="es-CO" sz="1300" b="0" i="0" u="none" strike="noStrike" kern="0" cap="none" spc="0" normalizeH="0" baseline="0" noProof="0" dirty="0" smtClean="0">
                <a:ln>
                  <a:noFill/>
                </a:ln>
                <a:solidFill>
                  <a:schemeClr val="tx1"/>
                </a:solidFill>
                <a:effectLst/>
                <a:uLnTx/>
                <a:uFillTx/>
                <a:latin typeface="Verdana" pitchFamily="34" charset="0"/>
              </a:rPr>
              <a:t>.</a:t>
            </a:r>
          </a:p>
          <a:p>
            <a:pPr marL="342900" marR="0" lvl="0" indent="-342900" algn="l" defTabSz="914400" rtl="0" eaLnBrk="0" fontAlgn="base" latinLnBrk="0" hangingPunct="0">
              <a:lnSpc>
                <a:spcPct val="100000"/>
              </a:lnSpc>
              <a:spcBef>
                <a:spcPct val="20000"/>
              </a:spcBef>
              <a:spcAft>
                <a:spcPct val="0"/>
              </a:spcAft>
              <a:buClrTx/>
              <a:buSzTx/>
              <a:buFontTx/>
              <a:buAutoNum type="alphaLcParen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MX" sz="13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300" b="0" i="0" u="none" strike="noStrike" kern="0" cap="none" spc="0" normalizeH="0" baseline="0" noProof="0" dirty="0">
              <a:ln>
                <a:noFill/>
              </a:ln>
              <a:solidFill>
                <a:schemeClr val="tx1"/>
              </a:solidFill>
              <a:effectLst/>
              <a:uLnTx/>
              <a:uFillTx/>
              <a:latin typeface="Verdana" pitchFamily="34" charset="0"/>
            </a:endParaRPr>
          </a:p>
        </p:txBody>
      </p:sp>
      <p:sp>
        <p:nvSpPr>
          <p:cNvPr id="10" name="Título 3"/>
          <p:cNvSpPr txBox="1">
            <a:spLocks/>
          </p:cNvSpPr>
          <p:nvPr/>
        </p:nvSpPr>
        <p:spPr bwMode="auto">
          <a:xfrm>
            <a:off x="432592" y="1126364"/>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smtClean="0">
                <a:ln>
                  <a:noFill/>
                </a:ln>
                <a:solidFill>
                  <a:srgbClr val="78278B"/>
                </a:solidFill>
                <a:effectLst/>
                <a:uLnTx/>
                <a:uFillTx/>
                <a:latin typeface="Verdana" pitchFamily="34" charset="0"/>
              </a:rPr>
              <a:t>Casos en el extranjero: Alemania</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2372250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400" b="0" i="0" u="none" strike="noStrike" kern="1200" cap="none" spc="0" normalizeH="0" baseline="0" noProof="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GPADM5-#226630-v2-Presentación_-_Foro_de_Ética_del_Sector_Eléctrico.PPTX</a:t>
            </a:r>
            <a:endParaRPr kumimoji="0" lang="es-ES" sz="14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
        <p:nvSpPr>
          <p:cNvPr id="16" name="Marcador de contenido 1"/>
          <p:cNvSpPr txBox="1">
            <a:spLocks/>
          </p:cNvSpPr>
          <p:nvPr/>
        </p:nvSpPr>
        <p:spPr bwMode="auto">
          <a:xfrm>
            <a:off x="432592" y="1611400"/>
            <a:ext cx="8278813" cy="505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MX" sz="1400" b="0" i="0" u="none" strike="noStrike" kern="0" cap="none" spc="0" normalizeH="0" baseline="0" noProof="0" dirty="0" smtClean="0">
                <a:ln>
                  <a:noFill/>
                </a:ln>
                <a:solidFill>
                  <a:schemeClr val="tx1"/>
                </a:solidFill>
                <a:effectLst/>
                <a:uLnTx/>
                <a:uFillTx/>
                <a:latin typeface="Verdana" pitchFamily="34" charset="0"/>
              </a:rPr>
              <a:t>Los investigados ofrecieron los siguientes compromisos:</a:t>
            </a:r>
          </a:p>
          <a:p>
            <a:pPr marL="0" marR="0" lvl="0" indent="0" algn="l" defTabSz="914400" rtl="0" eaLnBrk="0" fontAlgn="base" latinLnBrk="0" hangingPunct="0">
              <a:lnSpc>
                <a:spcPct val="100000"/>
              </a:lnSpc>
              <a:spcBef>
                <a:spcPts val="0"/>
              </a:spcBef>
              <a:spcAft>
                <a:spcPct val="0"/>
              </a:spcAft>
              <a:buClrTx/>
              <a:buSzTx/>
              <a:buFontTx/>
              <a:buNone/>
              <a:tabLst/>
              <a:defRPr/>
            </a:pPr>
            <a:endParaRPr kumimoji="0" lang="es-MX" sz="14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400" b="0" i="0" u="none" strike="noStrike" kern="0" cap="none" spc="0" normalizeH="0" baseline="0" noProof="0" dirty="0" smtClean="0">
                <a:ln>
                  <a:noFill/>
                </a:ln>
                <a:solidFill>
                  <a:schemeClr val="tx1"/>
                </a:solidFill>
                <a:effectLst/>
                <a:uLnTx/>
                <a:uFillTx/>
                <a:latin typeface="Verdana" pitchFamily="34" charset="0"/>
              </a:rPr>
              <a:t>Mercado mayorista: la cesión de unos 5.000 </a:t>
            </a:r>
            <a:r>
              <a:rPr kumimoji="0" lang="es-CO" sz="1400" b="0" i="0" u="none" strike="noStrike" kern="0" cap="none" spc="0" normalizeH="0" baseline="0" noProof="0" dirty="0" err="1" smtClean="0">
                <a:ln>
                  <a:noFill/>
                </a:ln>
                <a:solidFill>
                  <a:schemeClr val="tx1"/>
                </a:solidFill>
                <a:effectLst/>
                <a:uLnTx/>
                <a:uFillTx/>
                <a:latin typeface="Verdana" pitchFamily="34" charset="0"/>
              </a:rPr>
              <a:t>MW</a:t>
            </a:r>
            <a:r>
              <a:rPr kumimoji="0" lang="es-CO" sz="1400" b="0" i="0" u="none" strike="noStrike" kern="0" cap="none" spc="0" normalizeH="0" baseline="0" noProof="0" dirty="0" smtClean="0">
                <a:ln>
                  <a:noFill/>
                </a:ln>
                <a:solidFill>
                  <a:schemeClr val="tx1"/>
                </a:solidFill>
                <a:effectLst/>
                <a:uLnTx/>
                <a:uFillTx/>
                <a:latin typeface="Verdana" pitchFamily="34" charset="0"/>
              </a:rPr>
              <a:t> de su capacidad de generación. Este compromiso anularía la capacidad y el incentivo de retirar capacidad de generación de manera rentable, lo cual era posible debido a la estructura de la cartera de centrales eléctricas de </a:t>
            </a:r>
            <a:r>
              <a:rPr kumimoji="0" lang="es-CO" sz="1400" b="0" i="0" u="none" strike="noStrike" kern="0" cap="none" spc="0" normalizeH="0" baseline="0" noProof="0" dirty="0" err="1" smtClean="0">
                <a:ln>
                  <a:noFill/>
                </a:ln>
                <a:solidFill>
                  <a:schemeClr val="tx1"/>
                </a:solidFill>
                <a:effectLst/>
                <a:uLnTx/>
                <a:uFillTx/>
                <a:latin typeface="Verdana" pitchFamily="34" charset="0"/>
              </a:rPr>
              <a:t>E.ON</a:t>
            </a:r>
            <a:r>
              <a:rPr kumimoji="0" lang="es-CO" sz="1400" b="0" i="0" u="none" strike="noStrike" kern="0" cap="none" spc="0" normalizeH="0" baseline="0" noProof="0" dirty="0" smtClean="0">
                <a:ln>
                  <a:noFill/>
                </a:ln>
                <a:solidFill>
                  <a:schemeClr val="tx1"/>
                </a:solidFill>
                <a:effectLst/>
                <a:uLnTx/>
                <a:uFillTx/>
                <a:latin typeface="Verdana" pitchFamily="34" charset="0"/>
              </a:rPr>
              <a:t>. Las centrales cedidas también ayudarán a que los competidores reales y potenciales tengan acceso a nuevas centrales y a centrales con tecnología de la que no disponen actualmente.</a:t>
            </a: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endParaRPr kumimoji="0" lang="es-CO" sz="14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r>
              <a:rPr kumimoji="0" lang="es-CO" sz="1400" b="0" i="0" u="none" strike="noStrike" kern="0" cap="none" spc="0" normalizeH="0" baseline="0" noProof="0" dirty="0" smtClean="0">
                <a:ln>
                  <a:noFill/>
                </a:ln>
                <a:solidFill>
                  <a:schemeClr val="tx1"/>
                </a:solidFill>
                <a:effectLst/>
                <a:uLnTx/>
                <a:uFillTx/>
                <a:latin typeface="Verdana" pitchFamily="34" charset="0"/>
              </a:rPr>
              <a:t>Mercado de ajustes: la cesión del sistema de transporte de </a:t>
            </a:r>
            <a:r>
              <a:rPr kumimoji="0" lang="es-CO" sz="1400" b="0" i="0" u="none" strike="noStrike" kern="0" cap="none" spc="0" normalizeH="0" baseline="0" noProof="0" dirty="0" err="1" smtClean="0">
                <a:ln>
                  <a:noFill/>
                </a:ln>
                <a:solidFill>
                  <a:schemeClr val="tx1"/>
                </a:solidFill>
                <a:effectLst/>
                <a:uLnTx/>
                <a:uFillTx/>
                <a:latin typeface="Verdana" pitchFamily="34" charset="0"/>
              </a:rPr>
              <a:t>E.ON</a:t>
            </a:r>
            <a:r>
              <a:rPr kumimoji="0" lang="es-CO" sz="1400" b="0" i="0" u="none" strike="noStrike" kern="0" cap="none" spc="0" normalizeH="0" baseline="0" noProof="0" dirty="0" smtClean="0">
                <a:ln>
                  <a:noFill/>
                </a:ln>
                <a:solidFill>
                  <a:schemeClr val="tx1"/>
                </a:solidFill>
                <a:effectLst/>
                <a:uLnTx/>
                <a:uFillTx/>
                <a:latin typeface="Verdana" pitchFamily="34" charset="0"/>
              </a:rPr>
              <a:t> consistente en su red de 380/220 </a:t>
            </a:r>
            <a:r>
              <a:rPr kumimoji="0" lang="es-CO" sz="1400" b="0" i="0" u="none" strike="noStrike" kern="0" cap="none" spc="0" normalizeH="0" baseline="0" noProof="0" dirty="0" err="1" smtClean="0">
                <a:ln>
                  <a:noFill/>
                </a:ln>
                <a:solidFill>
                  <a:schemeClr val="tx1"/>
                </a:solidFill>
                <a:effectLst/>
                <a:uLnTx/>
                <a:uFillTx/>
                <a:latin typeface="Verdana" pitchFamily="34" charset="0"/>
              </a:rPr>
              <a:t>kV</a:t>
            </a:r>
            <a:r>
              <a:rPr kumimoji="0" lang="es-CO" sz="1400" b="0" i="0" u="none" strike="noStrike" kern="0" cap="none" spc="0" normalizeH="0" baseline="0" noProof="0" dirty="0" smtClean="0">
                <a:ln>
                  <a:noFill/>
                </a:ln>
                <a:solidFill>
                  <a:schemeClr val="tx1"/>
                </a:solidFill>
                <a:effectLst/>
                <a:uLnTx/>
                <a:uFillTx/>
                <a:latin typeface="Verdana" pitchFamily="34" charset="0"/>
              </a:rPr>
              <a:t>, la explotación del sistema de la zona de control de </a:t>
            </a:r>
            <a:r>
              <a:rPr kumimoji="0" lang="es-CO" sz="1400" b="0" i="0" u="none" strike="noStrike" kern="0" cap="none" spc="0" normalizeH="0" baseline="0" noProof="0" dirty="0" err="1" smtClean="0">
                <a:ln>
                  <a:noFill/>
                </a:ln>
                <a:solidFill>
                  <a:schemeClr val="tx1"/>
                </a:solidFill>
                <a:effectLst/>
                <a:uLnTx/>
                <a:uFillTx/>
                <a:latin typeface="Verdana" pitchFamily="34" charset="0"/>
              </a:rPr>
              <a:t>E.ON</a:t>
            </a:r>
            <a:r>
              <a:rPr kumimoji="0" lang="es-CO" sz="1400" b="0" i="0" u="none" strike="noStrike" kern="0" cap="none" spc="0" normalizeH="0" baseline="0" noProof="0" dirty="0" smtClean="0">
                <a:ln>
                  <a:noFill/>
                </a:ln>
                <a:solidFill>
                  <a:schemeClr val="tx1"/>
                </a:solidFill>
                <a:effectLst/>
                <a:uLnTx/>
                <a:uFillTx/>
                <a:latin typeface="Verdana" pitchFamily="34" charset="0"/>
              </a:rPr>
              <a:t> y otras actividades conexas despeja la inquietud sobre el mercado de ajustes que surge de la estructura integrada verticalmente de </a:t>
            </a:r>
            <a:r>
              <a:rPr kumimoji="0" lang="es-CO" sz="1400" b="0" i="0" u="none" strike="noStrike" kern="0" cap="none" spc="0" normalizeH="0" baseline="0" noProof="0" dirty="0" err="1" smtClean="0">
                <a:ln>
                  <a:noFill/>
                </a:ln>
                <a:solidFill>
                  <a:schemeClr val="tx1"/>
                </a:solidFill>
                <a:effectLst/>
                <a:uLnTx/>
                <a:uFillTx/>
                <a:latin typeface="Verdana" pitchFamily="34" charset="0"/>
              </a:rPr>
              <a:t>E.ON</a:t>
            </a:r>
            <a:r>
              <a:rPr kumimoji="0" lang="es-CO" sz="1400" b="0" i="0" u="none" strike="noStrike" kern="0" cap="none" spc="0" normalizeH="0" baseline="0" noProof="0" dirty="0" smtClean="0">
                <a:ln>
                  <a:noFill/>
                </a:ln>
                <a:solidFill>
                  <a:schemeClr val="tx1"/>
                </a:solidFill>
                <a:effectLst/>
                <a:uLnTx/>
                <a:uFillTx/>
                <a:latin typeface="Verdana" pitchFamily="34" charset="0"/>
              </a:rPr>
              <a:t>, la cual ejerce una actividad en el sector de la producción, el suministro y la transmisión.</a:t>
            </a:r>
          </a:p>
          <a:p>
            <a:pPr marL="342900" marR="0" lvl="0" indent="-342900" algn="l" defTabSz="914400" rtl="0" eaLnBrk="0" fontAlgn="base" latinLnBrk="0" hangingPunct="0">
              <a:lnSpc>
                <a:spcPct val="100000"/>
              </a:lnSpc>
              <a:spcBef>
                <a:spcPts val="0"/>
              </a:spcBef>
              <a:spcAft>
                <a:spcPct val="0"/>
              </a:spcAft>
              <a:buClrTx/>
              <a:buSzTx/>
              <a:buFontTx/>
              <a:buAutoNum type="alphaLcParenR"/>
              <a:tabLst/>
              <a:defRPr/>
            </a:pPr>
            <a:endParaRPr kumimoji="0" lang="es-MX" sz="14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MX" sz="1400" b="0" i="0" u="none" strike="noStrike" kern="0" cap="none" spc="0" normalizeH="0" baseline="0" noProof="0" dirty="0" smtClean="0">
                <a:ln>
                  <a:noFill/>
                </a:ln>
                <a:solidFill>
                  <a:schemeClr val="tx1"/>
                </a:solidFill>
                <a:effectLst/>
                <a:uLnTx/>
                <a:uFillTx/>
                <a:latin typeface="Verdana" pitchFamily="34" charset="0"/>
              </a:rPr>
              <a:t>Así las cosas, </a:t>
            </a:r>
            <a:r>
              <a:rPr kumimoji="0" lang="es-CO" sz="1400" b="0" i="0" u="none" strike="noStrike" kern="0" cap="none" spc="0" normalizeH="0" baseline="0" noProof="0" dirty="0" smtClean="0">
                <a:ln>
                  <a:noFill/>
                </a:ln>
                <a:solidFill>
                  <a:schemeClr val="tx1"/>
                </a:solidFill>
                <a:effectLst/>
                <a:uLnTx/>
                <a:uFillTx/>
                <a:latin typeface="Verdana" pitchFamily="34" charset="0"/>
              </a:rPr>
              <a:t>la Comisión decide aceptar compromisos y los hace vinculantes para la empresa investigada.</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s-CO" sz="14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AutoNum type="alphaLcParenR"/>
              <a:tabLst/>
              <a:defRPr/>
            </a:pPr>
            <a:endParaRPr kumimoji="0" lang="es-CO" sz="14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4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4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4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MX" sz="14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400" b="0" i="0" u="none" strike="noStrike" kern="0" cap="none" spc="0" normalizeH="0" baseline="0" noProof="0" dirty="0">
              <a:ln>
                <a:noFill/>
              </a:ln>
              <a:solidFill>
                <a:schemeClr val="tx1"/>
              </a:solidFill>
              <a:effectLst/>
              <a:uLnTx/>
              <a:uFillTx/>
              <a:latin typeface="Verdana" pitchFamily="34" charset="0"/>
            </a:endParaRPr>
          </a:p>
        </p:txBody>
      </p:sp>
      <p:sp>
        <p:nvSpPr>
          <p:cNvPr id="17" name="Título 3"/>
          <p:cNvSpPr txBox="1">
            <a:spLocks/>
          </p:cNvSpPr>
          <p:nvPr/>
        </p:nvSpPr>
        <p:spPr bwMode="auto">
          <a:xfrm>
            <a:off x="432592" y="1126364"/>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smtClean="0">
                <a:ln>
                  <a:noFill/>
                </a:ln>
                <a:solidFill>
                  <a:srgbClr val="78278B"/>
                </a:solidFill>
                <a:effectLst/>
                <a:uLnTx/>
                <a:uFillTx/>
                <a:latin typeface="Verdana" pitchFamily="34" charset="0"/>
              </a:rPr>
              <a:t>Casos en el extranjero: Alemania</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sp>
        <p:nvSpPr>
          <p:cNvPr id="18" name="Marcador de contenido 5"/>
          <p:cNvSpPr txBox="1">
            <a:spLocks/>
          </p:cNvSpPr>
          <p:nvPr/>
        </p:nvSpPr>
        <p:spPr bwMode="auto">
          <a:xfrm>
            <a:off x="899592" y="188640"/>
            <a:ext cx="7128792" cy="93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smtClean="0">
                <a:ln>
                  <a:noFill/>
                </a:ln>
                <a:solidFill>
                  <a:schemeClr val="tx1"/>
                </a:solidFill>
                <a:effectLst/>
                <a:uLnTx/>
                <a:uFillTx/>
                <a:latin typeface="Verdana" pitchFamily="34" charset="0"/>
              </a:rPr>
              <a:t>Prácticas Restrictivas de la Competencia en el Sector Eléctrico</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Tree>
    <p:extLst>
      <p:ext uri="{BB962C8B-B14F-4D97-AF65-F5344CB8AC3E}">
        <p14:creationId xmlns:p14="http://schemas.microsoft.com/office/powerpoint/2010/main" val="3413469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graphicFrame>
        <p:nvGraphicFramePr>
          <p:cNvPr id="5" name="Marcador de contenido 6"/>
          <p:cNvGraphicFramePr>
            <a:graphicFrameLocks/>
          </p:cNvGraphicFramePr>
          <p:nvPr>
            <p:extLst>
              <p:ext uri="{D42A27DB-BD31-4B8C-83A1-F6EECF244321}">
                <p14:modId xmlns:p14="http://schemas.microsoft.com/office/powerpoint/2010/main" val="218388309"/>
              </p:ext>
            </p:extLst>
          </p:nvPr>
        </p:nvGraphicFramePr>
        <p:xfrm>
          <a:off x="467544" y="1052737"/>
          <a:ext cx="8424738"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contenido 5"/>
          <p:cNvSpPr txBox="1">
            <a:spLocks/>
          </p:cNvSpPr>
          <p:nvPr/>
        </p:nvSpPr>
        <p:spPr bwMode="auto">
          <a:xfrm>
            <a:off x="467548" y="188640"/>
            <a:ext cx="8424931" cy="56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None/>
              <a:defRPr sz="2400" b="1" baseline="0">
                <a:solidFill>
                  <a:srgbClr val="78278B"/>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CO" sz="2400" b="1" i="0" u="none" strike="noStrike" kern="0" cap="none" spc="0" normalizeH="0" baseline="0" noProof="0" smtClean="0">
                <a:ln>
                  <a:noFill/>
                </a:ln>
                <a:solidFill>
                  <a:srgbClr val="78278B"/>
                </a:solidFill>
                <a:effectLst/>
                <a:uLnTx/>
                <a:uFillTx/>
                <a:latin typeface="Verdana" pitchFamily="34" charset="0"/>
              </a:rPr>
              <a:t>DERECHO DE LA COMPETENCIA</a:t>
            </a:r>
            <a:endParaRPr kumimoji="0" lang="es-CO" sz="2400" b="1"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52655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CuadroTexto 1"/>
          <p:cNvSpPr txBox="1">
            <a:spLocks noChangeArrowheads="1"/>
          </p:cNvSpPr>
          <p:nvPr/>
        </p:nvSpPr>
        <p:spPr bwMode="auto">
          <a:xfrm>
            <a:off x="1042988" y="0"/>
            <a:ext cx="55451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0" fontAlgn="base" hangingPunct="0">
              <a:spcBef>
                <a:spcPct val="0"/>
              </a:spcBef>
              <a:spcAft>
                <a:spcPct val="0"/>
              </a:spcAft>
            </a:pPr>
            <a:r>
              <a:rPr lang="es-CO" altLang="es-CO" sz="1800" b="1" dirty="0">
                <a:solidFill>
                  <a:srgbClr val="FFFFFF"/>
                </a:solidFill>
              </a:rPr>
              <a:t>DEPARTAMENTO TECNOLOGIA E INFORMACIÓN</a:t>
            </a:r>
          </a:p>
        </p:txBody>
      </p:sp>
      <p:sp>
        <p:nvSpPr>
          <p:cNvPr id="2" name="Marcador de pie de página 1"/>
          <p:cNvSpPr>
            <a:spLocks noGrp="1"/>
          </p:cNvSpPr>
          <p:nvPr>
            <p:ph type="ftr" sz="quarter" idx="10"/>
          </p:nvPr>
        </p:nvSpPr>
        <p:spPr/>
        <p:txBody>
          <a:bodyPr/>
          <a:lstStyle/>
          <a:p>
            <a:pPr>
              <a:defRPr/>
            </a:pPr>
            <a:r>
              <a:rPr lang="es-ES"/>
              <a:t>GPADM5-#226630-v2-Presentación_-_Foro_de_Ética_del_Sector_Eléctrico.PPTX</a:t>
            </a:r>
            <a:endParaRPr lang="es-ES" dirty="0"/>
          </a:p>
        </p:txBody>
      </p:sp>
    </p:spTree>
    <p:extLst>
      <p:ext uri="{BB962C8B-B14F-4D97-AF65-F5344CB8AC3E}">
        <p14:creationId xmlns:p14="http://schemas.microsoft.com/office/powerpoint/2010/main" val="3939490135"/>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graphicFrame>
        <p:nvGraphicFramePr>
          <p:cNvPr id="5" name="Marcador de contenido 3"/>
          <p:cNvGraphicFramePr>
            <a:graphicFrameLocks/>
          </p:cNvGraphicFramePr>
          <p:nvPr>
            <p:extLst/>
          </p:nvPr>
        </p:nvGraphicFramePr>
        <p:xfrm>
          <a:off x="250825" y="981100"/>
          <a:ext cx="8642350" cy="5256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Marcador de contenido 2"/>
          <p:cNvSpPr txBox="1">
            <a:spLocks/>
          </p:cNvSpPr>
          <p:nvPr/>
        </p:nvSpPr>
        <p:spPr bwMode="auto">
          <a:xfrm>
            <a:off x="251520" y="188640"/>
            <a:ext cx="8640960" cy="792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None/>
              <a:defRPr sz="2400" b="1" baseline="0">
                <a:solidFill>
                  <a:srgbClr val="78278B"/>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CO" sz="2400" b="1" i="0" u="none" strike="noStrike" kern="0" cap="none" spc="0" normalizeH="0" baseline="0" noProof="0" smtClean="0">
                <a:ln>
                  <a:noFill/>
                </a:ln>
                <a:solidFill>
                  <a:srgbClr val="78278B"/>
                </a:solidFill>
                <a:effectLst/>
                <a:uLnTx/>
                <a:uFillTx/>
                <a:latin typeface="Verdana" pitchFamily="34" charset="0"/>
              </a:rPr>
              <a:t>MARCO NORMATIVO DEL RÉGIMEN GENERAL DE PROMOCIÓN DE LA COMPETENCIA </a:t>
            </a:r>
            <a:endParaRPr kumimoji="0" lang="es-CO" sz="2400" b="1"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33343152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2 Marcador de contenido"/>
          <p:cNvSpPr txBox="1">
            <a:spLocks/>
          </p:cNvSpPr>
          <p:nvPr/>
        </p:nvSpPr>
        <p:spPr bwMode="auto">
          <a:xfrm>
            <a:off x="87747" y="764704"/>
            <a:ext cx="864096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400">
                <a:solidFill>
                  <a:srgbClr val="808080"/>
                </a:solidFill>
                <a:latin typeface="Verdana" pitchFamily="34" charset="0"/>
                <a:ea typeface="+mn-ea"/>
                <a:cs typeface="+mn-cs"/>
              </a:defRPr>
            </a:lvl1pPr>
            <a:lvl2pPr marL="457200" indent="0" algn="l" rtl="0" eaLnBrk="0" fontAlgn="base" hangingPunct="0">
              <a:spcBef>
                <a:spcPct val="20000"/>
              </a:spcBef>
              <a:spcAft>
                <a:spcPct val="0"/>
              </a:spcAft>
              <a:buNone/>
              <a:defRPr sz="1400">
                <a:solidFill>
                  <a:srgbClr val="808080"/>
                </a:solidFill>
                <a:latin typeface="Verdana" pitchFamily="34" charset="0"/>
                <a:ea typeface="+mn-ea"/>
                <a:cs typeface="+mn-cs"/>
              </a:defRPr>
            </a:lvl2pPr>
            <a:lvl3pPr marL="914400" indent="0" algn="l" rtl="0" eaLnBrk="0" fontAlgn="base" hangingPunct="0">
              <a:spcBef>
                <a:spcPct val="20000"/>
              </a:spcBef>
              <a:spcAft>
                <a:spcPct val="0"/>
              </a:spcAft>
              <a:buNone/>
              <a:defRPr sz="1400">
                <a:solidFill>
                  <a:srgbClr val="808080"/>
                </a:solidFill>
                <a:latin typeface="Verdana" pitchFamily="34" charset="0"/>
                <a:ea typeface="+mn-ea"/>
                <a:cs typeface="+mn-cs"/>
              </a:defRPr>
            </a:lvl3pPr>
            <a:lvl4pPr marL="1371600" indent="0" algn="l" rtl="0" eaLnBrk="0" fontAlgn="base" hangingPunct="0">
              <a:spcBef>
                <a:spcPct val="20000"/>
              </a:spcBef>
              <a:spcAft>
                <a:spcPct val="0"/>
              </a:spcAft>
              <a:buNone/>
              <a:defRPr sz="1400">
                <a:solidFill>
                  <a:srgbClr val="808080"/>
                </a:solidFill>
                <a:latin typeface="Verdana" pitchFamily="34" charset="0"/>
                <a:ea typeface="+mn-ea"/>
                <a:cs typeface="+mn-cs"/>
              </a:defRPr>
            </a:lvl4pPr>
            <a:lvl5pPr marL="1828800" indent="0" algn="l" rtl="0" eaLnBrk="0" fontAlgn="base" hangingPunct="0">
              <a:spcBef>
                <a:spcPct val="20000"/>
              </a:spcBef>
              <a:spcAft>
                <a:spcPct val="0"/>
              </a:spcAft>
              <a:buNone/>
              <a:defRPr sz="14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s-ES_tradnl" sz="1600" b="1" i="0" u="none" strike="noStrike" kern="0" cap="none" spc="0" normalizeH="0" baseline="0" noProof="0" smtClean="0">
              <a:ln>
                <a:noFill/>
              </a:ln>
              <a:solidFill>
                <a:schemeClr val="tx1"/>
              </a:solidFill>
              <a:effectLst/>
              <a:uLnTx/>
              <a:uFillTx/>
              <a:latin typeface="Verdana"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600" b="1" i="0" u="none" strike="noStrike" kern="0" cap="none" spc="0" normalizeH="0" baseline="0" noProof="0" smtClean="0">
                <a:ln>
                  <a:noFill/>
                </a:ln>
                <a:solidFill>
                  <a:schemeClr val="tx1"/>
                </a:solidFill>
                <a:effectLst/>
                <a:uLnTx/>
                <a:uFillTx/>
                <a:latin typeface="Verdana" pitchFamily="34" charset="0"/>
              </a:rPr>
              <a:t>Lo relativo a los acuerdos contrarios a la libre competencia</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s-ES_tradnl" sz="1600" b="1" i="0" u="none" strike="noStrike" kern="0" cap="none" spc="0" normalizeH="0" baseline="0" noProof="0" smtClean="0">
              <a:ln>
                <a:noFill/>
              </a:ln>
              <a:solidFill>
                <a:schemeClr val="tx1"/>
              </a:solidFill>
              <a:effectLst/>
              <a:uLnTx/>
              <a:uFillTx/>
              <a:latin typeface="Verdana" pitchFamily="34" charset="0"/>
            </a:endParaRPr>
          </a:p>
          <a:p>
            <a:pPr marL="12001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600" b="0" i="0" u="none" strike="noStrike" kern="0" cap="none" spc="0" normalizeH="0" baseline="0" noProof="0" smtClean="0">
                <a:ln>
                  <a:noFill/>
                </a:ln>
                <a:solidFill>
                  <a:schemeClr val="tx1"/>
                </a:solidFill>
                <a:effectLst/>
                <a:uLnTx/>
                <a:uFillTx/>
                <a:latin typeface="Verdana" pitchFamily="34" charset="0"/>
              </a:rPr>
              <a:t>En las leyes 142 y 143 no se precisa ninguna definición de los acuerdos entre las empresas – Se usa la definición del régimen general.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s-ES_tradnl" sz="1600" b="0" i="0" u="none" strike="noStrike" kern="0" cap="none" spc="0" normalizeH="0" baseline="0" noProof="0" smtClean="0">
              <a:ln>
                <a:noFill/>
              </a:ln>
              <a:solidFill>
                <a:schemeClr val="tx1"/>
              </a:solidFill>
              <a:effectLst/>
              <a:uLnTx/>
              <a:uFillTx/>
              <a:latin typeface="Verdana" pitchFamily="34" charset="0"/>
            </a:endParaRPr>
          </a:p>
          <a:p>
            <a:pPr marL="12001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600" b="0" i="0" u="none" strike="noStrike" kern="0" cap="none" spc="0" normalizeH="0" baseline="0" noProof="0" smtClean="0">
                <a:ln>
                  <a:noFill/>
                </a:ln>
                <a:solidFill>
                  <a:schemeClr val="tx1"/>
                </a:solidFill>
                <a:effectLst/>
                <a:uLnTx/>
                <a:uFillTx/>
                <a:latin typeface="Verdana" pitchFamily="34" charset="0"/>
              </a:rPr>
              <a:t>La normativa no distingue entre acuerdos horizontales y verticales. Los dos son ilegales.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s-ES_tradnl" sz="1600" b="0" i="0" u="none" strike="noStrike" kern="0" cap="none" spc="0" normalizeH="0" baseline="0" noProof="0" smtClean="0">
              <a:ln>
                <a:noFill/>
              </a:ln>
              <a:solidFill>
                <a:schemeClr val="tx1"/>
              </a:solidFill>
              <a:effectLst/>
              <a:uLnTx/>
              <a:uFillTx/>
              <a:latin typeface="Verdana" pitchFamily="34" charset="0"/>
            </a:endParaRPr>
          </a:p>
          <a:p>
            <a:pPr marL="12001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600" b="0" i="0" u="none" strike="noStrike" kern="0" cap="none" spc="0" normalizeH="0" baseline="0" noProof="0" smtClean="0">
                <a:ln>
                  <a:noFill/>
                </a:ln>
                <a:solidFill>
                  <a:schemeClr val="tx1"/>
                </a:solidFill>
                <a:effectLst/>
                <a:uLnTx/>
                <a:uFillTx/>
                <a:latin typeface="Verdana" pitchFamily="34" charset="0"/>
              </a:rPr>
              <a:t>El artículo 34.3 de la Ley 142 hace referencia a diversos tipos de acuerdos restrictivos de la competencia como, por ejemplo, aquellos que buscan repartirse cuotas o clases de servicios o acuerdos de precios.</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s-ES_tradnl" sz="1600" b="0" i="0" u="none" strike="noStrike" kern="0" cap="none" spc="0" normalizeH="0" baseline="0" noProof="0" smtClean="0">
              <a:ln>
                <a:noFill/>
              </a:ln>
              <a:solidFill>
                <a:schemeClr val="tx1"/>
              </a:solidFill>
              <a:effectLst/>
              <a:uLnTx/>
              <a:uFillTx/>
              <a:latin typeface="Verdana" pitchFamily="34" charset="0"/>
            </a:endParaRPr>
          </a:p>
          <a:p>
            <a:pPr marL="12001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600" b="0" i="0" u="none" strike="noStrike" kern="0" cap="none" spc="0" normalizeH="0" baseline="0" noProof="0" smtClean="0">
                <a:ln>
                  <a:noFill/>
                </a:ln>
                <a:solidFill>
                  <a:schemeClr val="tx1"/>
                </a:solidFill>
                <a:effectLst/>
                <a:uLnTx/>
                <a:uFillTx/>
                <a:latin typeface="Verdana" pitchFamily="34" charset="0"/>
              </a:rPr>
              <a:t>La Ley 142 no constituyen un listado exhaustivo de todas las situaciones de acuerdos contrarios a la libre competencia, corresponde aplicar analógicamente el régimen general.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s-ES_tradnl" sz="1600" b="0" i="0" u="none" strike="noStrike" kern="0" cap="none" spc="0" normalizeH="0" baseline="0" noProof="0" smtClean="0">
              <a:ln>
                <a:noFill/>
              </a:ln>
              <a:solidFill>
                <a:schemeClr val="tx1"/>
              </a:solidFill>
              <a:effectLst/>
              <a:uLnTx/>
              <a:uFillTx/>
              <a:latin typeface="Verdana" pitchFamily="34" charset="0"/>
            </a:endParaRPr>
          </a:p>
          <a:p>
            <a:pPr marL="914400" marR="0" lvl="2" indent="0" algn="ctr" defTabSz="914400" rtl="0" eaLnBrk="1" fontAlgn="auto" latinLnBrk="0" hangingPunct="1">
              <a:lnSpc>
                <a:spcPct val="100000"/>
              </a:lnSpc>
              <a:spcBef>
                <a:spcPts val="0"/>
              </a:spcBef>
              <a:spcAft>
                <a:spcPts val="0"/>
              </a:spcAft>
              <a:buClrTx/>
              <a:buSzTx/>
              <a:buFontTx/>
              <a:buNone/>
              <a:tabLst/>
              <a:defRPr/>
            </a:pPr>
            <a:r>
              <a:rPr kumimoji="0" lang="es-ES_tradnl" sz="1600" b="1" i="0" u="none" strike="noStrike" kern="0" cap="none" spc="0" normalizeH="0" baseline="0" noProof="0" smtClean="0">
                <a:ln>
                  <a:noFill/>
                </a:ln>
                <a:solidFill>
                  <a:schemeClr val="tx1"/>
                </a:solidFill>
                <a:effectLst/>
                <a:uLnTx/>
                <a:uFillTx/>
                <a:latin typeface="Verdana" pitchFamily="34" charset="0"/>
              </a:rPr>
              <a:t>Así como hay Acuerdos, también hay Actos contrarios a la libre competencia. </a:t>
            </a:r>
          </a:p>
          <a:p>
            <a:pPr marL="1200150" marR="0" lvl="2"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s-ES_tradnl" sz="1600" b="0" i="0" u="none" strike="noStrike" kern="0" cap="none" spc="0" normalizeH="0" baseline="0" noProof="0" smtClean="0">
              <a:ln>
                <a:noFill/>
              </a:ln>
              <a:solidFill>
                <a:schemeClr val="tx1"/>
              </a:solidFill>
              <a:effectLst/>
              <a:uLnTx/>
              <a:uFillTx/>
              <a:latin typeface="Verdana"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s-ES_tradnl" sz="1600" b="1" i="0" u="none" strike="noStrike" kern="0" cap="none" spc="0" normalizeH="0" baseline="0" noProof="0" smtClean="0">
              <a:ln>
                <a:noFill/>
              </a:ln>
              <a:solidFill>
                <a:schemeClr val="tx1"/>
              </a:solidFill>
              <a:effectLst/>
              <a:uLnTx/>
              <a:uFillTx/>
              <a:latin typeface="Verdana"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s-ES_tradnl" sz="1600" b="1" i="0" u="none" strike="noStrike" kern="0" cap="none" spc="0" normalizeH="0" baseline="0" noProof="0" smtClean="0">
              <a:ln>
                <a:noFill/>
              </a:ln>
              <a:solidFill>
                <a:schemeClr val="tx1"/>
              </a:solidFill>
              <a:effectLst/>
              <a:uLnTx/>
              <a:uFillTx/>
              <a:latin typeface="Verdana"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s-ES_tradnl" sz="1600" b="0" i="0" u="sng" strike="noStrike" kern="0" cap="none" spc="0" normalizeH="0" baseline="0" noProof="0" dirty="0">
              <a:ln>
                <a:noFill/>
              </a:ln>
              <a:solidFill>
                <a:schemeClr val="tx1"/>
              </a:solidFill>
              <a:effectLst/>
              <a:uLnTx/>
              <a:uFillTx/>
              <a:latin typeface="Verdana" pitchFamily="34" charset="0"/>
            </a:endParaRPr>
          </a:p>
        </p:txBody>
      </p:sp>
      <p:sp>
        <p:nvSpPr>
          <p:cNvPr id="8" name="Marcador de contenido 1"/>
          <p:cNvSpPr txBox="1">
            <a:spLocks/>
          </p:cNvSpPr>
          <p:nvPr/>
        </p:nvSpPr>
        <p:spPr bwMode="auto">
          <a:xfrm>
            <a:off x="251520" y="-211396"/>
            <a:ext cx="8892480"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None/>
              <a:defRPr sz="2400" b="1" baseline="0">
                <a:solidFill>
                  <a:srgbClr val="78278B"/>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ES_tradnl" sz="2400" b="1" i="0" u="none" strike="noStrike" kern="0" cap="none" spc="0" normalizeH="0" baseline="0" noProof="0" smtClean="0">
                <a:ln>
                  <a:noFill/>
                </a:ln>
                <a:solidFill>
                  <a:srgbClr val="78278B"/>
                </a:solidFill>
                <a:effectLst/>
                <a:uLnTx/>
                <a:uFillTx/>
                <a:latin typeface="Verdana" pitchFamily="34" charset="0"/>
              </a:rPr>
              <a:t>PRÁCTICAS RESTRICTIVAS DE LA COMPETENCIA</a:t>
            </a:r>
            <a:endParaRPr kumimoji="0" lang="es-ES_tradnl" sz="2400" b="1" i="0" u="none" strike="noStrike" kern="0" cap="none" spc="0" normalizeH="0" baseline="0" noProof="0" dirty="0">
              <a:ln>
                <a:noFill/>
              </a:ln>
              <a:solidFill>
                <a:srgbClr val="78278B"/>
              </a:solidFill>
              <a:effectLst/>
              <a:uLnTx/>
              <a:uFillTx/>
              <a:latin typeface="Verdana" charset="0"/>
              <a:ea typeface="Verdana" charset="0"/>
              <a:cs typeface="Verdana" charset="0"/>
            </a:endParaRPr>
          </a:p>
        </p:txBody>
      </p:sp>
      <p:sp>
        <p:nvSpPr>
          <p:cNvPr id="9" name="TextBox 2"/>
          <p:cNvSpPr txBox="1"/>
          <p:nvPr/>
        </p:nvSpPr>
        <p:spPr>
          <a:xfrm>
            <a:off x="1979712" y="2420888"/>
            <a:ext cx="184731" cy="338554"/>
          </a:xfrm>
          <a:prstGeom prst="rect">
            <a:avLst/>
          </a:prstGeom>
          <a:noFill/>
        </p:spPr>
        <p:txBody>
          <a:bodyPr wrap="none" rtlCol="0">
            <a:spAutoFit/>
          </a:bodyPr>
          <a:lstStyle/>
          <a:p>
            <a:pPr eaLnBrk="0" fontAlgn="base" hangingPunct="0">
              <a:spcBef>
                <a:spcPct val="0"/>
              </a:spcBef>
              <a:spcAft>
                <a:spcPct val="0"/>
              </a:spcAft>
            </a:pPr>
            <a:endParaRPr lang="es-ES_tradnl" sz="1600" dirty="0">
              <a:latin typeface="Arial" panose="020B0604020202020204" pitchFamily="34" charset="0"/>
              <a:ea typeface="ＭＳ Ｐゴシック" panose="020B0600070205080204" pitchFamily="34" charset="-128"/>
            </a:endParaRPr>
          </a:p>
        </p:txBody>
      </p:sp>
      <p:sp>
        <p:nvSpPr>
          <p:cNvPr id="10" name="TextBox 3"/>
          <p:cNvSpPr txBox="1"/>
          <p:nvPr/>
        </p:nvSpPr>
        <p:spPr>
          <a:xfrm>
            <a:off x="3322749" y="4275786"/>
            <a:ext cx="184731" cy="338554"/>
          </a:xfrm>
          <a:prstGeom prst="rect">
            <a:avLst/>
          </a:prstGeom>
          <a:noFill/>
        </p:spPr>
        <p:txBody>
          <a:bodyPr wrap="none" rtlCol="0">
            <a:spAutoFit/>
          </a:bodyPr>
          <a:lstStyle/>
          <a:p>
            <a:pPr eaLnBrk="0" fontAlgn="base" hangingPunct="0">
              <a:spcBef>
                <a:spcPct val="0"/>
              </a:spcBef>
              <a:spcAft>
                <a:spcPct val="0"/>
              </a:spcAft>
            </a:pPr>
            <a:endParaRPr lang="es-ES_tradnl" sz="16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463454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5" name="2 Marcador de contenido"/>
          <p:cNvSpPr txBox="1">
            <a:spLocks/>
          </p:cNvSpPr>
          <p:nvPr/>
        </p:nvSpPr>
        <p:spPr bwMode="auto">
          <a:xfrm>
            <a:off x="251520" y="1052736"/>
            <a:ext cx="864096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400">
                <a:solidFill>
                  <a:srgbClr val="808080"/>
                </a:solidFill>
                <a:latin typeface="Verdana" pitchFamily="34" charset="0"/>
                <a:ea typeface="+mn-ea"/>
                <a:cs typeface="+mn-cs"/>
              </a:defRPr>
            </a:lvl1pPr>
            <a:lvl2pPr marL="457200" indent="0" algn="l" rtl="0" eaLnBrk="0" fontAlgn="base" hangingPunct="0">
              <a:spcBef>
                <a:spcPct val="20000"/>
              </a:spcBef>
              <a:spcAft>
                <a:spcPct val="0"/>
              </a:spcAft>
              <a:buNone/>
              <a:defRPr sz="1400">
                <a:solidFill>
                  <a:srgbClr val="808080"/>
                </a:solidFill>
                <a:latin typeface="Verdana" pitchFamily="34" charset="0"/>
                <a:ea typeface="+mn-ea"/>
                <a:cs typeface="+mn-cs"/>
              </a:defRPr>
            </a:lvl2pPr>
            <a:lvl3pPr marL="914400" indent="0" algn="l" rtl="0" eaLnBrk="0" fontAlgn="base" hangingPunct="0">
              <a:spcBef>
                <a:spcPct val="20000"/>
              </a:spcBef>
              <a:spcAft>
                <a:spcPct val="0"/>
              </a:spcAft>
              <a:buNone/>
              <a:defRPr sz="1400">
                <a:solidFill>
                  <a:srgbClr val="808080"/>
                </a:solidFill>
                <a:latin typeface="Verdana" pitchFamily="34" charset="0"/>
                <a:ea typeface="+mn-ea"/>
                <a:cs typeface="+mn-cs"/>
              </a:defRPr>
            </a:lvl3pPr>
            <a:lvl4pPr marL="1371600" indent="0" algn="l" rtl="0" eaLnBrk="0" fontAlgn="base" hangingPunct="0">
              <a:spcBef>
                <a:spcPct val="20000"/>
              </a:spcBef>
              <a:spcAft>
                <a:spcPct val="0"/>
              </a:spcAft>
              <a:buNone/>
              <a:defRPr sz="1400">
                <a:solidFill>
                  <a:srgbClr val="808080"/>
                </a:solidFill>
                <a:latin typeface="Verdana" pitchFamily="34" charset="0"/>
                <a:ea typeface="+mn-ea"/>
                <a:cs typeface="+mn-cs"/>
              </a:defRPr>
            </a:lvl4pPr>
            <a:lvl5pPr marL="1828800" indent="0" algn="l" rtl="0" eaLnBrk="0" fontAlgn="base" hangingPunct="0">
              <a:spcBef>
                <a:spcPct val="20000"/>
              </a:spcBef>
              <a:spcAft>
                <a:spcPct val="0"/>
              </a:spcAft>
              <a:buNone/>
              <a:defRPr sz="14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285750" marR="0" lvl="0"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 sz="1600" b="1" i="0" u="none" strike="noStrike" kern="0" cap="none" spc="0" normalizeH="0" baseline="0" noProof="0" dirty="0" smtClean="0">
                <a:ln>
                  <a:noFill/>
                </a:ln>
                <a:solidFill>
                  <a:schemeClr val="tx1"/>
                </a:solidFill>
                <a:effectLst/>
                <a:uLnTx/>
                <a:uFillTx/>
                <a:latin typeface="Verdana" pitchFamily="34" charset="0"/>
              </a:rPr>
              <a:t>Los siguientes acuerdos están prohibidos:</a:t>
            </a:r>
            <a:r>
              <a:rPr kumimoji="0" lang="es-ES" sz="1600" b="0" i="0" u="none" strike="noStrike" kern="0" cap="none" spc="0" normalizeH="0" baseline="0" noProof="0" dirty="0" smtClean="0">
                <a:ln>
                  <a:noFill/>
                </a:ln>
                <a:solidFill>
                  <a:schemeClr val="tx1"/>
                </a:solidFill>
                <a:effectLst/>
                <a:uLnTx/>
                <a:uFillTx/>
                <a:latin typeface="Verdana" pitchFamily="34" charset="0"/>
              </a:rPr>
              <a:t> </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s-ES" sz="1600" b="0" i="0" u="none" strike="noStrike" kern="0" cap="none" spc="0" normalizeH="0" baseline="0" noProof="0" dirty="0" smtClean="0">
              <a:ln>
                <a:noFill/>
              </a:ln>
              <a:solidFill>
                <a:schemeClr val="tx1"/>
              </a:solidFill>
              <a:effectLst/>
              <a:uLnTx/>
              <a:uFillTx/>
              <a:latin typeface="Verdana" pitchFamily="34" charset="0"/>
            </a:endParaRP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 sz="1600" b="0" i="0" u="none" strike="noStrike" kern="0" cap="none" spc="0" normalizeH="0" baseline="0" noProof="0" dirty="0" smtClean="0">
                <a:ln>
                  <a:noFill/>
                </a:ln>
                <a:solidFill>
                  <a:schemeClr val="tx1"/>
                </a:solidFill>
                <a:effectLst/>
                <a:uLnTx/>
                <a:uFillTx/>
                <a:latin typeface="Verdana" pitchFamily="34" charset="0"/>
              </a:rPr>
              <a:t>Los que puedan limitar la libre competencia y mantener o determinar precios inequitativos. </a:t>
            </a: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 sz="1600" b="0" i="0" u="none" strike="noStrike" kern="0" cap="none" spc="0" normalizeH="0" baseline="0" noProof="0" dirty="0" smtClean="0">
                <a:ln>
                  <a:noFill/>
                </a:ln>
                <a:solidFill>
                  <a:schemeClr val="tx1"/>
                </a:solidFill>
                <a:effectLst/>
                <a:uLnTx/>
                <a:uFillTx/>
                <a:latin typeface="Verdana" pitchFamily="34" charset="0"/>
              </a:rPr>
              <a:t>Acuerdos restrictivos de precios.</a:t>
            </a: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 sz="1600" b="0" i="0" u="none" strike="noStrike" kern="0" cap="none" spc="0" normalizeH="0" baseline="0" noProof="0" dirty="0" smtClean="0">
                <a:ln>
                  <a:noFill/>
                </a:ln>
                <a:solidFill>
                  <a:schemeClr val="tx1"/>
                </a:solidFill>
                <a:effectLst/>
                <a:uLnTx/>
                <a:uFillTx/>
                <a:latin typeface="Verdana" pitchFamily="34" charset="0"/>
              </a:rPr>
              <a:t>Acuerdos restrictivos de condiciones de venta.</a:t>
            </a: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 sz="1600" b="0" i="0" u="none" strike="noStrike" kern="0" cap="none" spc="0" normalizeH="0" baseline="0" noProof="0" dirty="0" smtClean="0">
                <a:ln>
                  <a:noFill/>
                </a:ln>
                <a:solidFill>
                  <a:schemeClr val="tx1"/>
                </a:solidFill>
                <a:effectLst/>
                <a:uLnTx/>
                <a:uFillTx/>
                <a:latin typeface="Verdana" pitchFamily="34" charset="0"/>
              </a:rPr>
              <a:t>Acuerdos restrictivos de comercialización discriminatoria. </a:t>
            </a: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 sz="1600" b="0" i="0" u="none" strike="noStrike" kern="0" cap="none" spc="0" normalizeH="0" baseline="0" noProof="0" dirty="0" smtClean="0">
                <a:ln>
                  <a:noFill/>
                </a:ln>
                <a:solidFill>
                  <a:schemeClr val="tx1"/>
                </a:solidFill>
                <a:effectLst/>
                <a:uLnTx/>
                <a:uFillTx/>
                <a:latin typeface="Verdana" pitchFamily="34" charset="0"/>
              </a:rPr>
              <a:t>Acuerdos restrictivos de repartición de mercados. </a:t>
            </a: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 sz="1600" b="0" i="0" u="none" strike="noStrike" kern="0" cap="none" spc="0" normalizeH="0" baseline="0" noProof="0" dirty="0" smtClean="0">
                <a:ln>
                  <a:noFill/>
                </a:ln>
                <a:solidFill>
                  <a:schemeClr val="tx1"/>
                </a:solidFill>
                <a:effectLst/>
                <a:uLnTx/>
                <a:uFillTx/>
                <a:latin typeface="Verdana" pitchFamily="34" charset="0"/>
              </a:rPr>
              <a:t>Acuerdo de asignación de cuotas de producción. </a:t>
            </a: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 sz="1600" b="0" i="0" u="none" strike="noStrike" kern="0" cap="none" spc="0" normalizeH="0" baseline="0" noProof="0" dirty="0" smtClean="0">
                <a:ln>
                  <a:noFill/>
                </a:ln>
                <a:solidFill>
                  <a:schemeClr val="tx1"/>
                </a:solidFill>
                <a:effectLst/>
                <a:uLnTx/>
                <a:uFillTx/>
                <a:latin typeface="Verdana" pitchFamily="34" charset="0"/>
              </a:rPr>
              <a:t>Acuerdos de reducción de oferta.</a:t>
            </a: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 sz="1600" b="0" i="0" u="none" strike="noStrike" kern="0" cap="none" spc="0" normalizeH="0" baseline="0" noProof="0" dirty="0" smtClean="0">
                <a:ln>
                  <a:noFill/>
                </a:ln>
                <a:solidFill>
                  <a:schemeClr val="tx1"/>
                </a:solidFill>
                <a:effectLst/>
                <a:uLnTx/>
                <a:uFillTx/>
                <a:latin typeface="Verdana" pitchFamily="34" charset="0"/>
              </a:rPr>
              <a:t>Acuerdos restrictivos de ventas atadas o subordinadas.</a:t>
            </a: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 sz="1600" b="0" i="0" u="none" strike="noStrike" kern="0" cap="none" spc="0" normalizeH="0" baseline="0" noProof="0" dirty="0" smtClean="0">
                <a:ln>
                  <a:noFill/>
                </a:ln>
                <a:solidFill>
                  <a:schemeClr val="tx1"/>
                </a:solidFill>
                <a:effectLst/>
                <a:uLnTx/>
                <a:uFillTx/>
                <a:latin typeface="Verdana" pitchFamily="34" charset="0"/>
              </a:rPr>
              <a:t>Acuerdos colusorios en licitaciones. </a:t>
            </a: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 sz="1600" b="0" i="0" u="none" strike="noStrike" kern="0" cap="none" spc="0" normalizeH="0" baseline="0" noProof="0" dirty="0" smtClean="0">
                <a:ln>
                  <a:noFill/>
                </a:ln>
                <a:solidFill>
                  <a:schemeClr val="tx1"/>
                </a:solidFill>
                <a:effectLst/>
                <a:uLnTx/>
                <a:uFillTx/>
                <a:latin typeface="Verdana" pitchFamily="34" charset="0"/>
              </a:rPr>
              <a:t>Acuerdos restrictivos de limitación a desarrollos técnicos. </a:t>
            </a: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 sz="1600" b="0" i="0" u="none" strike="noStrike" kern="0" cap="none" spc="0" normalizeH="0" baseline="0" noProof="0" dirty="0" smtClean="0">
                <a:ln>
                  <a:noFill/>
                </a:ln>
                <a:solidFill>
                  <a:schemeClr val="tx1"/>
                </a:solidFill>
                <a:effectLst/>
                <a:uLnTx/>
                <a:uFillTx/>
                <a:latin typeface="Verdana" pitchFamily="34" charset="0"/>
              </a:rPr>
              <a:t>Acuerdos restrictivos sobre fuentes de abastecimiento de materias primas.</a:t>
            </a: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ES" sz="1600" b="0" i="0" u="none" strike="noStrike" kern="0" cap="none" spc="0" normalizeH="0" baseline="0" noProof="0" dirty="0" smtClean="0">
                <a:ln>
                  <a:noFill/>
                </a:ln>
                <a:solidFill>
                  <a:schemeClr val="tx1"/>
                </a:solidFill>
                <a:effectLst/>
                <a:uLnTx/>
                <a:uFillTx/>
                <a:latin typeface="Verdana" pitchFamily="34" charset="0"/>
              </a:rPr>
              <a:t>Acuerdos para impedir el acceso a los mercados. </a:t>
            </a:r>
          </a:p>
          <a:p>
            <a:pPr marL="457200" marR="0" lvl="1" indent="0" algn="just" defTabSz="914400" rtl="0" eaLnBrk="0" fontAlgn="base" latinLnBrk="0" hangingPunct="0">
              <a:lnSpc>
                <a:spcPct val="100000"/>
              </a:lnSpc>
              <a:spcBef>
                <a:spcPct val="20000"/>
              </a:spcBef>
              <a:spcAft>
                <a:spcPct val="0"/>
              </a:spcAft>
              <a:buClrTx/>
              <a:buSzTx/>
              <a:buFontTx/>
              <a:buNone/>
              <a:tabLst/>
              <a:defRPr/>
            </a:pPr>
            <a:r>
              <a:rPr kumimoji="0" lang="es-ES" sz="1600" b="0" i="0" u="none" strike="noStrike" kern="0" cap="none" spc="0" normalizeH="0" baseline="0" noProof="0" dirty="0" smtClean="0">
                <a:ln>
                  <a:noFill/>
                </a:ln>
                <a:solidFill>
                  <a:schemeClr val="tx1"/>
                </a:solidFill>
                <a:effectLst/>
                <a:uLnTx/>
                <a:uFillTx/>
                <a:latin typeface="Verdana" pitchFamily="34" charset="0"/>
              </a:rPr>
              <a:t>  </a:t>
            </a:r>
          </a:p>
          <a:p>
            <a:pPr marL="457200" marR="0" lvl="1" indent="0" algn="just" defTabSz="914400" rtl="0" eaLnBrk="0" fontAlgn="base" latinLnBrk="0" hangingPunct="0">
              <a:lnSpc>
                <a:spcPct val="100000"/>
              </a:lnSpc>
              <a:spcBef>
                <a:spcPct val="20000"/>
              </a:spcBef>
              <a:spcAft>
                <a:spcPct val="0"/>
              </a:spcAft>
              <a:buClrTx/>
              <a:buSzTx/>
              <a:buFontTx/>
              <a:buNone/>
              <a:tabLst/>
              <a:defRPr/>
            </a:pPr>
            <a:endParaRPr kumimoji="0" lang="es-ES" sz="1600" b="0" i="0" u="none" strike="noStrike" kern="0" cap="none" spc="0" normalizeH="0" baseline="0" noProof="0" dirty="0" smtClean="0">
              <a:ln>
                <a:noFill/>
              </a:ln>
              <a:solidFill>
                <a:schemeClr val="tx1"/>
              </a:solidFill>
              <a:effectLst/>
              <a:uLnTx/>
              <a:uFillTx/>
              <a:latin typeface="Verdana" pitchFamily="34" charset="0"/>
            </a:endParaRPr>
          </a:p>
          <a:p>
            <a:pPr marL="457200" marR="0" lvl="1" indent="0" algn="just" defTabSz="914400" rtl="0" eaLnBrk="0" fontAlgn="base" latinLnBrk="0" hangingPunct="0">
              <a:lnSpc>
                <a:spcPct val="100000"/>
              </a:lnSpc>
              <a:spcBef>
                <a:spcPct val="20000"/>
              </a:spcBef>
              <a:spcAft>
                <a:spcPct val="0"/>
              </a:spcAft>
              <a:buClrTx/>
              <a:buSzTx/>
              <a:buFontTx/>
              <a:buNone/>
              <a:tabLst/>
              <a:defRPr/>
            </a:pPr>
            <a:endParaRPr kumimoji="0" lang="es-ES" sz="1600" b="0" i="1"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CO" sz="1600" b="1" i="0" u="none" strike="noStrike" kern="0" cap="none" spc="0" normalizeH="0" baseline="0" noProof="0" dirty="0" smtClean="0">
                <a:ln>
                  <a:noFill/>
                </a:ln>
                <a:solidFill>
                  <a:schemeClr val="tx1"/>
                </a:solidFill>
                <a:effectLst/>
                <a:uLnTx/>
                <a:uFillTx/>
                <a:latin typeface="Verdana" pitchFamily="34" charset="0"/>
              </a:rPr>
              <a:t> </a:t>
            </a:r>
            <a:endParaRPr kumimoji="0" lang="es-ES" sz="1600" b="1"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600" b="0" i="0" u="none" strike="noStrike" kern="0" cap="none" spc="0" normalizeH="0" baseline="0" noProof="0" dirty="0">
              <a:ln>
                <a:noFill/>
              </a:ln>
              <a:solidFill>
                <a:schemeClr val="tx1"/>
              </a:solidFill>
              <a:effectLst/>
              <a:uLnTx/>
              <a:uFillTx/>
              <a:latin typeface="Verdana" pitchFamily="34" charset="0"/>
            </a:endParaRPr>
          </a:p>
        </p:txBody>
      </p:sp>
      <p:sp>
        <p:nvSpPr>
          <p:cNvPr id="6" name="Marcador de contenido 1"/>
          <p:cNvSpPr txBox="1">
            <a:spLocks/>
          </p:cNvSpPr>
          <p:nvPr/>
        </p:nvSpPr>
        <p:spPr bwMode="auto">
          <a:xfrm>
            <a:off x="251520" y="188640"/>
            <a:ext cx="864096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None/>
              <a:defRPr sz="2400" b="1" baseline="0">
                <a:solidFill>
                  <a:srgbClr val="78278B"/>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s-CO" altLang="es-CO" kern="0" smtClean="0">
                <a:ea typeface="Verdana" panose="020B0604030504040204" pitchFamily="34" charset="0"/>
                <a:cs typeface="Verdana" panose="020B0604030504040204" pitchFamily="34" charset="0"/>
              </a:rPr>
              <a:t>Acuerdos Contrarios a la Libre Competencia  </a:t>
            </a:r>
            <a:endParaRPr lang="es-ES" altLang="es-CO" kern="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620285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2 Marcador de contenido"/>
          <p:cNvSpPr txBox="1">
            <a:spLocks/>
          </p:cNvSpPr>
          <p:nvPr/>
        </p:nvSpPr>
        <p:spPr bwMode="auto">
          <a:xfrm>
            <a:off x="271220" y="980728"/>
            <a:ext cx="864096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400">
                <a:solidFill>
                  <a:srgbClr val="808080"/>
                </a:solidFill>
                <a:latin typeface="Verdana" pitchFamily="34" charset="0"/>
                <a:ea typeface="+mn-ea"/>
                <a:cs typeface="+mn-cs"/>
              </a:defRPr>
            </a:lvl1pPr>
            <a:lvl2pPr marL="457200" indent="0" algn="l" rtl="0" eaLnBrk="0" fontAlgn="base" hangingPunct="0">
              <a:spcBef>
                <a:spcPct val="20000"/>
              </a:spcBef>
              <a:spcAft>
                <a:spcPct val="0"/>
              </a:spcAft>
              <a:buNone/>
              <a:defRPr sz="1400">
                <a:solidFill>
                  <a:srgbClr val="808080"/>
                </a:solidFill>
                <a:latin typeface="Verdana" pitchFamily="34" charset="0"/>
                <a:ea typeface="+mn-ea"/>
                <a:cs typeface="+mn-cs"/>
              </a:defRPr>
            </a:lvl2pPr>
            <a:lvl3pPr marL="914400" indent="0" algn="l" rtl="0" eaLnBrk="0" fontAlgn="base" hangingPunct="0">
              <a:spcBef>
                <a:spcPct val="20000"/>
              </a:spcBef>
              <a:spcAft>
                <a:spcPct val="0"/>
              </a:spcAft>
              <a:buNone/>
              <a:defRPr sz="1400">
                <a:solidFill>
                  <a:srgbClr val="808080"/>
                </a:solidFill>
                <a:latin typeface="Verdana" pitchFamily="34" charset="0"/>
                <a:ea typeface="+mn-ea"/>
                <a:cs typeface="+mn-cs"/>
              </a:defRPr>
            </a:lvl3pPr>
            <a:lvl4pPr marL="1371600" indent="0" algn="l" rtl="0" eaLnBrk="0" fontAlgn="base" hangingPunct="0">
              <a:spcBef>
                <a:spcPct val="20000"/>
              </a:spcBef>
              <a:spcAft>
                <a:spcPct val="0"/>
              </a:spcAft>
              <a:buNone/>
              <a:defRPr sz="1400">
                <a:solidFill>
                  <a:srgbClr val="808080"/>
                </a:solidFill>
                <a:latin typeface="Verdana" pitchFamily="34" charset="0"/>
                <a:ea typeface="+mn-ea"/>
                <a:cs typeface="+mn-cs"/>
              </a:defRPr>
            </a:lvl4pPr>
            <a:lvl5pPr marL="1828800" indent="0" algn="l" rtl="0" eaLnBrk="0" fontAlgn="base" hangingPunct="0">
              <a:spcBef>
                <a:spcPct val="20000"/>
              </a:spcBef>
              <a:spcAft>
                <a:spcPct val="0"/>
              </a:spcAft>
              <a:buNone/>
              <a:defRPr sz="14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smtClean="0">
              <a:ln>
                <a:noFill/>
              </a:ln>
              <a:solidFill>
                <a:schemeClr val="tx1"/>
              </a:solidFill>
              <a:effectLst/>
              <a:uLnTx/>
              <a:uFillTx/>
              <a:latin typeface="Verdana"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800" b="1" i="0" u="none" strike="noStrike" kern="0" cap="none" spc="0" normalizeH="0" baseline="0" noProof="0" smtClean="0">
                <a:ln>
                  <a:noFill/>
                </a:ln>
                <a:solidFill>
                  <a:schemeClr val="tx1"/>
                </a:solidFill>
                <a:effectLst/>
                <a:uLnTx/>
                <a:uFillTx/>
                <a:latin typeface="Verdana" pitchFamily="34" charset="0"/>
              </a:rPr>
              <a:t>Actos contrarios a la libre competencia</a:t>
            </a:r>
            <a:endParaRPr kumimoji="0" lang="es-ES_tradnl" sz="1800" b="0" i="0" u="none" strike="noStrike" kern="0" cap="none" spc="0" normalizeH="0" baseline="0" noProof="0" smtClean="0">
              <a:ln>
                <a:noFill/>
              </a:ln>
              <a:solidFill>
                <a:schemeClr val="tx1"/>
              </a:solidFill>
              <a:effectLst/>
              <a:uLnTx/>
              <a:uFillTx/>
              <a:latin typeface="Verdana"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smtClean="0">
              <a:ln>
                <a:noFill/>
              </a:ln>
              <a:solidFill>
                <a:schemeClr val="tx1"/>
              </a:solidFill>
              <a:effectLst/>
              <a:uLnTx/>
              <a:uFillTx/>
              <a:latin typeface="Verdana" pitchFamily="34" charset="0"/>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800" b="0" i="0" u="none" strike="noStrike" kern="0" cap="none" spc="0" normalizeH="0" baseline="0" noProof="0" smtClean="0">
                <a:ln>
                  <a:noFill/>
                </a:ln>
                <a:solidFill>
                  <a:schemeClr val="tx1"/>
                </a:solidFill>
                <a:effectLst/>
                <a:uLnTx/>
                <a:uFillTx/>
                <a:latin typeface="Verdana" pitchFamily="34" charset="0"/>
              </a:rPr>
              <a:t>Ley 142 no define los actos. Se toma la definición del régimen general “todo comportamiento de quienes ejercen una actividad económica (D.2153, artículo 45). Son comportamientos unilaterales.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800" b="0" i="0" u="none" strike="noStrike" kern="0" cap="none" spc="0" normalizeH="0" baseline="0" noProof="0" smtClean="0">
              <a:ln>
                <a:noFill/>
              </a:ln>
              <a:solidFill>
                <a:schemeClr val="tx1"/>
              </a:solidFill>
              <a:effectLst/>
              <a:uLnTx/>
              <a:uFillTx/>
              <a:latin typeface="Verdana" pitchFamily="34" charset="0"/>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_tradnl" sz="1800" b="0" i="0" u="none" strike="noStrike" kern="0" cap="none" spc="0" normalizeH="0" baseline="0" noProof="0" smtClean="0">
                <a:ln>
                  <a:noFill/>
                </a:ln>
                <a:solidFill>
                  <a:schemeClr val="tx1"/>
                </a:solidFill>
                <a:effectLst/>
                <a:uLnTx/>
                <a:uFillTx/>
                <a:latin typeface="Verdana" pitchFamily="34" charset="0"/>
              </a:rPr>
              <a:t>El régimen especial del sector eléctrico contempla varios casos constitutivos de actos contrarios a la libre competencia. El régimen general contempla otros casos.</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800" b="0" i="0" u="none" strike="noStrike" kern="0" cap="none" spc="0" normalizeH="0" baseline="0" noProof="0" smtClean="0">
              <a:ln>
                <a:noFill/>
              </a:ln>
              <a:solidFill>
                <a:schemeClr val="tx1"/>
              </a:solidFill>
              <a:effectLst/>
              <a:uLnTx/>
              <a:uFillTx/>
              <a:latin typeface="Verdana" pitchFamily="34" charset="0"/>
            </a:endParaRPr>
          </a:p>
          <a:p>
            <a:pPr marL="12001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800" b="0" i="0" u="none" strike="noStrike" kern="0" cap="none" spc="0" normalizeH="0" baseline="0" noProof="0" smtClean="0">
                <a:ln>
                  <a:noFill/>
                </a:ln>
                <a:solidFill>
                  <a:schemeClr val="tx1"/>
                </a:solidFill>
                <a:effectLst/>
                <a:uLnTx/>
                <a:uFillTx/>
                <a:latin typeface="Verdana" pitchFamily="34" charset="0"/>
              </a:rPr>
              <a:t>Actos contrarios a la libre competencia regulados en la Ley 142 de 1994</a:t>
            </a:r>
          </a:p>
          <a:p>
            <a:pPr marL="1657350" marR="0" lvl="3"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800" b="0" i="0" u="none" strike="noStrike" kern="0" cap="none" spc="0" normalizeH="0" baseline="0" noProof="0" smtClean="0">
                <a:ln>
                  <a:noFill/>
                </a:ln>
                <a:solidFill>
                  <a:schemeClr val="tx1"/>
                </a:solidFill>
                <a:effectLst/>
                <a:uLnTx/>
                <a:uFillTx/>
                <a:latin typeface="Verdana" pitchFamily="34" charset="0"/>
              </a:rPr>
              <a:t>Actos relativos a los precios. La ley 142 habla de </a:t>
            </a:r>
            <a:r>
              <a:rPr kumimoji="0" lang="es-ES_tradnl" sz="1800" b="0" i="1" u="none" strike="noStrike" kern="0" cap="none" spc="0" normalizeH="0" baseline="0" noProof="0" smtClean="0">
                <a:ln>
                  <a:noFill/>
                </a:ln>
                <a:solidFill>
                  <a:schemeClr val="tx1"/>
                </a:solidFill>
                <a:effectLst/>
                <a:uLnTx/>
                <a:uFillTx/>
                <a:latin typeface="Verdana" pitchFamily="34" charset="0"/>
              </a:rPr>
              <a:t>precios predatorios y de precios discriminatorios</a:t>
            </a:r>
            <a:r>
              <a:rPr kumimoji="0" lang="es-ES_tradnl" sz="1800" b="0" i="0" u="none" strike="noStrike" kern="0" cap="none" spc="0" normalizeH="0" baseline="0" noProof="0" smtClean="0">
                <a:ln>
                  <a:noFill/>
                </a:ln>
                <a:solidFill>
                  <a:schemeClr val="tx1"/>
                </a:solidFill>
                <a:effectLst/>
                <a:uLnTx/>
                <a:uFillTx/>
                <a:latin typeface="Verdana" pitchFamily="34" charset="0"/>
              </a:rPr>
              <a:t>.</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s-ES_tradnl" sz="1800" b="0" i="0" u="sng" strike="noStrike" kern="0" cap="none" spc="0" normalizeH="0" baseline="0" noProof="0" smtClean="0">
              <a:ln>
                <a:noFill/>
              </a:ln>
              <a:solidFill>
                <a:schemeClr val="tx1"/>
              </a:solidFill>
              <a:effectLst/>
              <a:uLnTx/>
              <a:uFillTx/>
              <a:latin typeface="Verdana" pitchFamily="34" charset="0"/>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2000" b="0" i="0" u="none" strike="noStrike" kern="0" cap="none" spc="0" normalizeH="0" baseline="0" noProof="0" smtClean="0">
              <a:ln>
                <a:noFill/>
              </a:ln>
              <a:solidFill>
                <a:schemeClr val="tx1"/>
              </a:solidFill>
              <a:effectLst/>
              <a:uLnTx/>
              <a:uFillTx/>
              <a:latin typeface="Verdana" pitchFamily="34" charset="0"/>
            </a:endParaRP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ES_tradnl" sz="1800" b="0" i="0" u="none" strike="noStrike" kern="0" cap="none" spc="0" normalizeH="0" baseline="0" noProof="0" smtClean="0">
              <a:ln>
                <a:noFill/>
              </a:ln>
              <a:solidFill>
                <a:schemeClr val="tx1"/>
              </a:solidFill>
              <a:effectLst/>
              <a:uLnTx/>
              <a:uFillTx/>
              <a:latin typeface="Verdana"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s-ES_tradnl" sz="1800" b="0" i="0" u="none" strike="noStrike" kern="0" cap="none" spc="0" normalizeH="0" baseline="0" noProof="0" smtClean="0">
              <a:ln>
                <a:noFill/>
              </a:ln>
              <a:solidFill>
                <a:schemeClr val="tx1"/>
              </a:solidFill>
              <a:effectLst/>
              <a:uLnTx/>
              <a:uFillTx/>
              <a:latin typeface="Verdana"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s-ES_tradnl" sz="1800" b="0" i="0" u="sng" strike="noStrike" kern="0" cap="none" spc="0" normalizeH="0" baseline="0" noProof="0" smtClean="0">
              <a:ln>
                <a:noFill/>
              </a:ln>
              <a:solidFill>
                <a:schemeClr val="tx1"/>
              </a:solidFill>
              <a:effectLst/>
              <a:uLnTx/>
              <a:uFillTx/>
              <a:latin typeface="Verdana"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s-ES_tradnl" sz="1800" b="0" i="0" u="sng" strike="noStrike" kern="0" cap="none" spc="0" normalizeH="0" baseline="0" noProof="0" smtClean="0">
              <a:ln>
                <a:noFill/>
              </a:ln>
              <a:solidFill>
                <a:schemeClr val="tx1"/>
              </a:solidFill>
              <a:effectLst/>
              <a:uLnTx/>
              <a:uFillTx/>
              <a:latin typeface="Verdana"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s-ES_tradnl" sz="1800" b="0" i="0" u="sng" strike="noStrike" kern="0" cap="none" spc="0" normalizeH="0" baseline="0" noProof="0" smtClean="0">
              <a:ln>
                <a:noFill/>
              </a:ln>
              <a:solidFill>
                <a:schemeClr val="tx1"/>
              </a:solidFill>
              <a:effectLst/>
              <a:uLnTx/>
              <a:uFillTx/>
              <a:latin typeface="Verdana"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s-ES_tradnl" sz="1800" b="0" i="0" u="sng" strike="noStrike" kern="0" cap="none" spc="0" normalizeH="0" baseline="0" noProof="0" smtClean="0">
              <a:ln>
                <a:noFill/>
              </a:ln>
              <a:solidFill>
                <a:schemeClr val="tx1"/>
              </a:solidFill>
              <a:effectLst/>
              <a:uLnTx/>
              <a:uFillTx/>
              <a:latin typeface="Verdana"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s-ES_tradnl" sz="1800" b="0" i="0" u="sng" strike="noStrike" kern="0" cap="none" spc="0" normalizeH="0" baseline="0" noProof="0" smtClean="0">
              <a:ln>
                <a:noFill/>
              </a:ln>
              <a:solidFill>
                <a:schemeClr val="tx1"/>
              </a:solidFill>
              <a:effectLst/>
              <a:uLnTx/>
              <a:uFillTx/>
              <a:latin typeface="Verdana"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s-ES_tradnl" sz="1800" b="0" i="0" u="none" strike="noStrike" kern="0" cap="none" spc="0" normalizeH="0" baseline="0" noProof="0" dirty="0">
              <a:ln>
                <a:noFill/>
              </a:ln>
              <a:solidFill>
                <a:schemeClr val="tx1"/>
              </a:solidFill>
              <a:effectLst/>
              <a:uLnTx/>
              <a:uFillTx/>
              <a:latin typeface="Verdana" pitchFamily="34" charset="0"/>
            </a:endParaRPr>
          </a:p>
        </p:txBody>
      </p:sp>
      <p:sp>
        <p:nvSpPr>
          <p:cNvPr id="8" name="Marcador de contenido 1"/>
          <p:cNvSpPr txBox="1">
            <a:spLocks/>
          </p:cNvSpPr>
          <p:nvPr/>
        </p:nvSpPr>
        <p:spPr bwMode="auto">
          <a:xfrm>
            <a:off x="271220" y="188640"/>
            <a:ext cx="889248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None/>
              <a:defRPr sz="2400" b="1" baseline="0">
                <a:solidFill>
                  <a:srgbClr val="78278B"/>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ES_tradnl" sz="2400" b="1" i="0" u="none" strike="noStrike" kern="0" cap="none" spc="0" normalizeH="0" baseline="0" noProof="0" smtClean="0">
                <a:ln>
                  <a:noFill/>
                </a:ln>
                <a:solidFill>
                  <a:srgbClr val="78278B"/>
                </a:solidFill>
                <a:effectLst/>
                <a:uLnTx/>
                <a:uFillTx/>
                <a:latin typeface="Verdana" pitchFamily="34" charset="0"/>
              </a:rPr>
              <a:t>PRÁCTICAS RESTRICTIVAS DE LA COMPETENCIA</a:t>
            </a:r>
            <a:endParaRPr kumimoji="0" lang="es-ES_tradnl" sz="2400" b="1" i="0" u="none" strike="noStrike" kern="0" cap="none" spc="0" normalizeH="0" baseline="0" noProof="0" dirty="0">
              <a:ln>
                <a:noFill/>
              </a:ln>
              <a:solidFill>
                <a:srgbClr val="78278B"/>
              </a:solidFill>
              <a:effectLst/>
              <a:uLnTx/>
              <a:uFillTx/>
              <a:latin typeface="Verdana" charset="0"/>
              <a:ea typeface="Verdana" charset="0"/>
              <a:cs typeface="Verdana" charset="0"/>
            </a:endParaRPr>
          </a:p>
        </p:txBody>
      </p:sp>
      <p:sp>
        <p:nvSpPr>
          <p:cNvPr id="9" name="TextBox 2"/>
          <p:cNvSpPr txBox="1"/>
          <p:nvPr/>
        </p:nvSpPr>
        <p:spPr>
          <a:xfrm>
            <a:off x="1979712" y="2420888"/>
            <a:ext cx="184731" cy="461665"/>
          </a:xfrm>
          <a:prstGeom prst="rect">
            <a:avLst/>
          </a:prstGeom>
          <a:noFill/>
        </p:spPr>
        <p:txBody>
          <a:bodyPr wrap="none" rtlCol="0">
            <a:spAutoFit/>
          </a:bodyPr>
          <a:lstStyle/>
          <a:p>
            <a:pPr eaLnBrk="0" fontAlgn="base" hangingPunct="0">
              <a:spcBef>
                <a:spcPct val="0"/>
              </a:spcBef>
              <a:spcAft>
                <a:spcPct val="0"/>
              </a:spcAft>
            </a:pPr>
            <a:endParaRPr lang="es-ES_tradnl" sz="2400" dirty="0">
              <a:latin typeface="Arial" panose="020B0604020202020204" pitchFamily="34" charset="0"/>
              <a:ea typeface="ＭＳ Ｐゴシック" panose="020B0600070205080204" pitchFamily="34" charset="-128"/>
            </a:endParaRPr>
          </a:p>
        </p:txBody>
      </p:sp>
      <p:sp>
        <p:nvSpPr>
          <p:cNvPr id="10" name="TextBox 3"/>
          <p:cNvSpPr txBox="1"/>
          <p:nvPr/>
        </p:nvSpPr>
        <p:spPr>
          <a:xfrm>
            <a:off x="3322749" y="4275786"/>
            <a:ext cx="184731" cy="461665"/>
          </a:xfrm>
          <a:prstGeom prst="rect">
            <a:avLst/>
          </a:prstGeom>
          <a:noFill/>
        </p:spPr>
        <p:txBody>
          <a:bodyPr wrap="none" rtlCol="0">
            <a:spAutoFit/>
          </a:bodyPr>
          <a:lstStyle/>
          <a:p>
            <a:pPr eaLnBrk="0" fontAlgn="base" hangingPunct="0">
              <a:spcBef>
                <a:spcPct val="0"/>
              </a:spcBef>
              <a:spcAft>
                <a:spcPct val="0"/>
              </a:spcAft>
            </a:pPr>
            <a:endParaRPr lang="es-ES_tradnl" sz="24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04126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2 Marcador de contenido"/>
          <p:cNvSpPr txBox="1">
            <a:spLocks/>
          </p:cNvSpPr>
          <p:nvPr/>
        </p:nvSpPr>
        <p:spPr bwMode="auto">
          <a:xfrm>
            <a:off x="271220" y="1412776"/>
            <a:ext cx="864096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400">
                <a:solidFill>
                  <a:srgbClr val="808080"/>
                </a:solidFill>
                <a:latin typeface="Verdana" pitchFamily="34" charset="0"/>
                <a:ea typeface="+mn-ea"/>
                <a:cs typeface="+mn-cs"/>
              </a:defRPr>
            </a:lvl1pPr>
            <a:lvl2pPr marL="457200" indent="0" algn="l" rtl="0" eaLnBrk="0" fontAlgn="base" hangingPunct="0">
              <a:spcBef>
                <a:spcPct val="20000"/>
              </a:spcBef>
              <a:spcAft>
                <a:spcPct val="0"/>
              </a:spcAft>
              <a:buNone/>
              <a:defRPr sz="1400">
                <a:solidFill>
                  <a:srgbClr val="808080"/>
                </a:solidFill>
                <a:latin typeface="Verdana" pitchFamily="34" charset="0"/>
                <a:ea typeface="+mn-ea"/>
                <a:cs typeface="+mn-cs"/>
              </a:defRPr>
            </a:lvl2pPr>
            <a:lvl3pPr marL="914400" indent="0" algn="l" rtl="0" eaLnBrk="0" fontAlgn="base" hangingPunct="0">
              <a:spcBef>
                <a:spcPct val="20000"/>
              </a:spcBef>
              <a:spcAft>
                <a:spcPct val="0"/>
              </a:spcAft>
              <a:buNone/>
              <a:defRPr sz="1400">
                <a:solidFill>
                  <a:srgbClr val="808080"/>
                </a:solidFill>
                <a:latin typeface="Verdana" pitchFamily="34" charset="0"/>
                <a:ea typeface="+mn-ea"/>
                <a:cs typeface="+mn-cs"/>
              </a:defRPr>
            </a:lvl3pPr>
            <a:lvl4pPr marL="1371600" indent="0" algn="l" rtl="0" eaLnBrk="0" fontAlgn="base" hangingPunct="0">
              <a:spcBef>
                <a:spcPct val="20000"/>
              </a:spcBef>
              <a:spcAft>
                <a:spcPct val="0"/>
              </a:spcAft>
              <a:buNone/>
              <a:defRPr sz="1400">
                <a:solidFill>
                  <a:srgbClr val="808080"/>
                </a:solidFill>
                <a:latin typeface="Verdana" pitchFamily="34" charset="0"/>
                <a:ea typeface="+mn-ea"/>
                <a:cs typeface="+mn-cs"/>
              </a:defRPr>
            </a:lvl4pPr>
            <a:lvl5pPr marL="1828800" indent="0" algn="l" rtl="0" eaLnBrk="0" fontAlgn="base" hangingPunct="0">
              <a:spcBef>
                <a:spcPct val="20000"/>
              </a:spcBef>
              <a:spcAft>
                <a:spcPct val="0"/>
              </a:spcAft>
              <a:buNone/>
              <a:defRPr sz="14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600" b="1" i="0" u="none" strike="noStrike" kern="0" cap="none" spc="0" normalizeH="0" baseline="0" noProof="0" dirty="0" smtClean="0">
                <a:ln>
                  <a:noFill/>
                </a:ln>
                <a:solidFill>
                  <a:schemeClr val="tx1"/>
                </a:solidFill>
                <a:effectLst/>
                <a:uLnTx/>
                <a:uFillTx/>
                <a:latin typeface="Verdana" pitchFamily="34" charset="0"/>
              </a:rPr>
              <a:t>Actos contrarios a la libre competencia en el servicio de energía eléctrica regulados por la </a:t>
            </a:r>
            <a:r>
              <a:rPr kumimoji="0" lang="es-ES_tradnl" sz="1600" b="1" i="1" u="none" strike="noStrike" kern="0" cap="none" spc="0" normalizeH="0" baseline="0" noProof="0" dirty="0" err="1" smtClean="0">
                <a:ln>
                  <a:noFill/>
                </a:ln>
                <a:solidFill>
                  <a:schemeClr val="tx1"/>
                </a:solidFill>
                <a:effectLst/>
                <a:uLnTx/>
                <a:uFillTx/>
                <a:latin typeface="Verdana" pitchFamily="34" charset="0"/>
              </a:rPr>
              <a:t>CREG</a:t>
            </a:r>
            <a:r>
              <a:rPr kumimoji="0" lang="es-ES_tradnl" sz="1600" b="1" i="0" u="none" strike="noStrike" kern="0" cap="none" spc="0" normalizeH="0" baseline="0" noProof="0" dirty="0" smtClean="0">
                <a:ln>
                  <a:noFill/>
                </a:ln>
                <a:solidFill>
                  <a:schemeClr val="tx1"/>
                </a:solidFill>
                <a:effectLst/>
                <a:uLnTx/>
                <a:uFillTx/>
                <a:latin typeface="Verdana" pitchFamily="34" charset="0"/>
              </a:rPr>
              <a:t>:</a:t>
            </a: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endParaRPr kumimoji="0" lang="es-ES_tradnl" sz="1600" b="1" i="0" u="sng" strike="noStrike" kern="0" cap="none" spc="0" normalizeH="0" baseline="0" noProof="0" dirty="0" smtClean="0">
              <a:ln>
                <a:noFill/>
              </a:ln>
              <a:solidFill>
                <a:schemeClr val="tx1"/>
              </a:solidFill>
              <a:effectLst/>
              <a:uLnTx/>
              <a:uFillTx/>
              <a:latin typeface="Verdana" pitchFamily="34" charset="0"/>
            </a:endParaRPr>
          </a:p>
          <a:p>
            <a:pPr marL="1200150" marR="0" lvl="2"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600" b="0" i="0" u="none" strike="noStrike" kern="0" cap="none" spc="0" normalizeH="0" baseline="0" noProof="0" dirty="0" smtClean="0">
                <a:ln>
                  <a:noFill/>
                </a:ln>
                <a:solidFill>
                  <a:schemeClr val="tx1"/>
                </a:solidFill>
                <a:effectLst/>
                <a:uLnTx/>
                <a:uFillTx/>
                <a:latin typeface="Verdana" pitchFamily="34" charset="0"/>
              </a:rPr>
              <a:t>La Resolución 56 de 1994 establece que en el caso de las sociedades matrices y de sus filiales, se consideran tales:</a:t>
            </a:r>
          </a:p>
          <a:p>
            <a:pPr marL="1657350" marR="0" lvl="3"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600" b="0" i="0" u="none" strike="noStrike" kern="0" cap="none" spc="0" normalizeH="0" baseline="0" noProof="0" dirty="0" smtClean="0">
                <a:ln>
                  <a:noFill/>
                </a:ln>
                <a:solidFill>
                  <a:schemeClr val="tx1"/>
                </a:solidFill>
                <a:effectLst/>
                <a:uLnTx/>
                <a:uFillTx/>
                <a:latin typeface="Verdana" pitchFamily="34" charset="0"/>
              </a:rPr>
              <a:t>La realización de actos o contratos distintos de aquellos utilizados en el mercado, </a:t>
            </a:r>
          </a:p>
          <a:p>
            <a:pPr marL="1657350" marR="0" lvl="3"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600" b="0" i="0" u="none" strike="noStrike" kern="0" cap="none" spc="0" normalizeH="0" baseline="0" noProof="0" dirty="0" smtClean="0">
                <a:ln>
                  <a:noFill/>
                </a:ln>
                <a:solidFill>
                  <a:schemeClr val="tx1"/>
                </a:solidFill>
                <a:effectLst/>
                <a:uLnTx/>
                <a:uFillTx/>
                <a:latin typeface="Verdana" pitchFamily="34" charset="0"/>
              </a:rPr>
              <a:t>Registros contables que no reflejan razonablemente la separación entre los diferentes servicios, </a:t>
            </a:r>
          </a:p>
          <a:p>
            <a:pPr marL="1657350" marR="0" lvl="3"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600" b="0" i="0" u="none" strike="noStrike" kern="0" cap="none" spc="0" normalizeH="0" baseline="0" noProof="0" dirty="0" smtClean="0">
                <a:ln>
                  <a:noFill/>
                </a:ln>
                <a:solidFill>
                  <a:schemeClr val="tx1"/>
                </a:solidFill>
                <a:effectLst/>
                <a:uLnTx/>
                <a:uFillTx/>
                <a:latin typeface="Verdana" pitchFamily="34" charset="0"/>
              </a:rPr>
              <a:t>Utilización de información confidencial de otra empresa principal o filial o que tenga propietarios comunes, </a:t>
            </a:r>
          </a:p>
          <a:p>
            <a:pPr marL="1657350" marR="0" lvl="3"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600" b="0" i="0" u="none" strike="noStrike" kern="0" cap="none" spc="0" normalizeH="0" baseline="0" noProof="0" dirty="0" smtClean="0">
                <a:ln>
                  <a:noFill/>
                </a:ln>
                <a:solidFill>
                  <a:schemeClr val="tx1"/>
                </a:solidFill>
                <a:effectLst/>
                <a:uLnTx/>
                <a:uFillTx/>
                <a:latin typeface="Verdana" pitchFamily="34" charset="0"/>
              </a:rPr>
              <a:t>Comunicación de información reservada a quien no tenga derecho a conocerla.</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s-ES_tradnl" sz="1600" b="1" i="0" u="sng" strike="noStrike" kern="0" cap="none" spc="0" normalizeH="0" baseline="0" noProof="0" dirty="0" smtClean="0">
              <a:ln>
                <a:noFill/>
              </a:ln>
              <a:solidFill>
                <a:schemeClr val="tx1"/>
              </a:solidFill>
              <a:effectLst/>
              <a:uLnTx/>
              <a:uFillTx/>
              <a:latin typeface="Verdana"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600" b="0" i="0" u="none" strike="noStrike" kern="0" cap="none" spc="0" normalizeH="0" baseline="0" noProof="0" dirty="0" smtClean="0">
                <a:ln>
                  <a:noFill/>
                </a:ln>
                <a:solidFill>
                  <a:schemeClr val="tx1"/>
                </a:solidFill>
                <a:effectLst/>
                <a:uLnTx/>
                <a:uFillTx/>
                <a:latin typeface="Verdana" pitchFamily="34" charset="0"/>
              </a:rPr>
              <a:t>La Resolución 20 de 1996 establece como conducta en el caso de empresas integradas, no asegurar la compra de energía mediante solicitud de ofertas de venta y no realizar las compras mínimas a terceros.</a:t>
            </a:r>
            <a:endParaRPr kumimoji="0" lang="es-ES_tradnl" sz="1600" b="1" i="0" u="sng" strike="noStrike" kern="0" cap="none" spc="0" normalizeH="0" baseline="0" noProof="0" dirty="0">
              <a:ln>
                <a:noFill/>
              </a:ln>
              <a:solidFill>
                <a:schemeClr val="tx1"/>
              </a:solidFill>
              <a:effectLst/>
              <a:uLnTx/>
              <a:uFillTx/>
              <a:latin typeface="Verdana" pitchFamily="34" charset="0"/>
            </a:endParaRPr>
          </a:p>
        </p:txBody>
      </p:sp>
      <p:sp>
        <p:nvSpPr>
          <p:cNvPr id="8" name="Marcador de contenido 1"/>
          <p:cNvSpPr txBox="1">
            <a:spLocks/>
          </p:cNvSpPr>
          <p:nvPr/>
        </p:nvSpPr>
        <p:spPr bwMode="auto">
          <a:xfrm>
            <a:off x="1043608" y="-138188"/>
            <a:ext cx="8768164"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None/>
              <a:defRPr sz="2400" b="1" baseline="0">
                <a:solidFill>
                  <a:srgbClr val="78278B"/>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s-ES_tradnl" kern="0" dirty="0" smtClean="0">
                <a:latin typeface="Verdana" charset="0"/>
                <a:ea typeface="Verdana" charset="0"/>
                <a:cs typeface="Verdana" charset="0"/>
              </a:rPr>
              <a:t>Actos contrarios a la libre competencia</a:t>
            </a:r>
            <a:endParaRPr lang="es-ES_tradnl" kern="0" dirty="0">
              <a:latin typeface="Verdana" charset="0"/>
              <a:ea typeface="Verdana" charset="0"/>
              <a:cs typeface="Verdana" charset="0"/>
            </a:endParaRPr>
          </a:p>
        </p:txBody>
      </p:sp>
      <p:sp>
        <p:nvSpPr>
          <p:cNvPr id="9" name="TextBox 2"/>
          <p:cNvSpPr txBox="1"/>
          <p:nvPr/>
        </p:nvSpPr>
        <p:spPr>
          <a:xfrm>
            <a:off x="1979712" y="2420888"/>
            <a:ext cx="184731" cy="338554"/>
          </a:xfrm>
          <a:prstGeom prst="rect">
            <a:avLst/>
          </a:prstGeom>
          <a:noFill/>
        </p:spPr>
        <p:txBody>
          <a:bodyPr wrap="none" rtlCol="0">
            <a:spAutoFit/>
          </a:bodyPr>
          <a:lstStyle/>
          <a:p>
            <a:pPr eaLnBrk="0" fontAlgn="base" hangingPunct="0">
              <a:spcBef>
                <a:spcPct val="0"/>
              </a:spcBef>
              <a:spcAft>
                <a:spcPct val="0"/>
              </a:spcAft>
            </a:pPr>
            <a:endParaRPr lang="es-ES_tradnl" sz="1600" dirty="0">
              <a:latin typeface="Arial" panose="020B0604020202020204" pitchFamily="34" charset="0"/>
              <a:ea typeface="ＭＳ Ｐゴシック" panose="020B0600070205080204" pitchFamily="34" charset="-128"/>
            </a:endParaRPr>
          </a:p>
        </p:txBody>
      </p:sp>
      <p:sp>
        <p:nvSpPr>
          <p:cNvPr id="10" name="TextBox 3"/>
          <p:cNvSpPr txBox="1"/>
          <p:nvPr/>
        </p:nvSpPr>
        <p:spPr>
          <a:xfrm>
            <a:off x="3322749" y="4275786"/>
            <a:ext cx="184731" cy="338554"/>
          </a:xfrm>
          <a:prstGeom prst="rect">
            <a:avLst/>
          </a:prstGeom>
          <a:noFill/>
        </p:spPr>
        <p:txBody>
          <a:bodyPr wrap="none" rtlCol="0">
            <a:spAutoFit/>
          </a:bodyPr>
          <a:lstStyle/>
          <a:p>
            <a:pPr eaLnBrk="0" fontAlgn="base" hangingPunct="0">
              <a:spcBef>
                <a:spcPct val="0"/>
              </a:spcBef>
              <a:spcAft>
                <a:spcPct val="0"/>
              </a:spcAft>
            </a:pPr>
            <a:endParaRPr lang="es-ES_tradnl" sz="16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97606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2 Marcador de contenido"/>
          <p:cNvSpPr txBox="1">
            <a:spLocks/>
          </p:cNvSpPr>
          <p:nvPr/>
        </p:nvSpPr>
        <p:spPr bwMode="auto">
          <a:xfrm>
            <a:off x="251520" y="1052736"/>
            <a:ext cx="864096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400">
                <a:solidFill>
                  <a:srgbClr val="808080"/>
                </a:solidFill>
                <a:latin typeface="Verdana" pitchFamily="34" charset="0"/>
                <a:ea typeface="+mn-ea"/>
                <a:cs typeface="+mn-cs"/>
              </a:defRPr>
            </a:lvl1pPr>
            <a:lvl2pPr marL="457200" indent="0" algn="l" rtl="0" eaLnBrk="0" fontAlgn="base" hangingPunct="0">
              <a:spcBef>
                <a:spcPct val="20000"/>
              </a:spcBef>
              <a:spcAft>
                <a:spcPct val="0"/>
              </a:spcAft>
              <a:buNone/>
              <a:defRPr sz="1400">
                <a:solidFill>
                  <a:srgbClr val="808080"/>
                </a:solidFill>
                <a:latin typeface="Verdana" pitchFamily="34" charset="0"/>
                <a:ea typeface="+mn-ea"/>
                <a:cs typeface="+mn-cs"/>
              </a:defRPr>
            </a:lvl2pPr>
            <a:lvl3pPr marL="914400" indent="0" algn="l" rtl="0" eaLnBrk="0" fontAlgn="base" hangingPunct="0">
              <a:spcBef>
                <a:spcPct val="20000"/>
              </a:spcBef>
              <a:spcAft>
                <a:spcPct val="0"/>
              </a:spcAft>
              <a:buNone/>
              <a:defRPr sz="1400">
                <a:solidFill>
                  <a:srgbClr val="808080"/>
                </a:solidFill>
                <a:latin typeface="Verdana" pitchFamily="34" charset="0"/>
                <a:ea typeface="+mn-ea"/>
                <a:cs typeface="+mn-cs"/>
              </a:defRPr>
            </a:lvl3pPr>
            <a:lvl4pPr marL="1371600" indent="0" algn="l" rtl="0" eaLnBrk="0" fontAlgn="base" hangingPunct="0">
              <a:spcBef>
                <a:spcPct val="20000"/>
              </a:spcBef>
              <a:spcAft>
                <a:spcPct val="0"/>
              </a:spcAft>
              <a:buNone/>
              <a:defRPr sz="1400">
                <a:solidFill>
                  <a:srgbClr val="808080"/>
                </a:solidFill>
                <a:latin typeface="Verdana" pitchFamily="34" charset="0"/>
                <a:ea typeface="+mn-ea"/>
                <a:cs typeface="+mn-cs"/>
              </a:defRPr>
            </a:lvl4pPr>
            <a:lvl5pPr marL="1828800" indent="0" algn="l" rtl="0" eaLnBrk="0" fontAlgn="base" hangingPunct="0">
              <a:spcBef>
                <a:spcPct val="20000"/>
              </a:spcBef>
              <a:spcAft>
                <a:spcPct val="0"/>
              </a:spcAft>
              <a:buNone/>
              <a:defRPr sz="14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ES" altLang="es-CO" sz="2000" b="0" i="1" u="none" strike="noStrike" kern="0" cap="none" spc="0" normalizeH="0" baseline="0" noProof="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smtClean="0">
                <a:ln>
                  <a:noFill/>
                </a:ln>
                <a:solidFill>
                  <a:schemeClr val="tx1"/>
                </a:solidFill>
                <a:effectLst/>
                <a:uLnTx/>
                <a:uFillTx/>
                <a:latin typeface="Verdana" pitchFamily="34" charset="0"/>
              </a:rPr>
              <a:t> </a:t>
            </a:r>
            <a:endParaRPr kumimoji="0" lang="es-ES" altLang="es-CO" sz="2000" b="1" i="0" u="none" strike="noStrike" kern="0" cap="none" spc="0" normalizeH="0" baseline="0" noProof="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altLang="es-CO" sz="1400" b="0" i="0" u="none" strike="noStrike" kern="0" cap="none" spc="0" normalizeH="0" baseline="0" noProof="0">
              <a:ln>
                <a:noFill/>
              </a:ln>
              <a:solidFill>
                <a:schemeClr val="tx1"/>
              </a:solidFill>
              <a:effectLst/>
              <a:uLnTx/>
              <a:uFillTx/>
              <a:latin typeface="Verdana" pitchFamily="34" charset="0"/>
            </a:endParaRPr>
          </a:p>
        </p:txBody>
      </p:sp>
      <p:sp>
        <p:nvSpPr>
          <p:cNvPr id="8" name="Marcador de contenido 1"/>
          <p:cNvSpPr txBox="1">
            <a:spLocks/>
          </p:cNvSpPr>
          <p:nvPr/>
        </p:nvSpPr>
        <p:spPr bwMode="auto">
          <a:xfrm>
            <a:off x="251520" y="188640"/>
            <a:ext cx="864096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None/>
              <a:defRPr sz="2400" b="1" baseline="0">
                <a:solidFill>
                  <a:srgbClr val="78278B"/>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s-ES_tradnl" kern="0" smtClean="0">
                <a:latin typeface="Verdana" charset="0"/>
                <a:ea typeface="Verdana" charset="0"/>
                <a:cs typeface="Verdana" charset="0"/>
              </a:rPr>
              <a:t>Actos contrarios a la libre competencia</a:t>
            </a:r>
            <a:endParaRPr lang="es-ES_tradnl" kern="0" dirty="0">
              <a:latin typeface="Verdana" charset="0"/>
              <a:ea typeface="Verdana" charset="0"/>
              <a:cs typeface="Verdana" charset="0"/>
            </a:endParaRPr>
          </a:p>
        </p:txBody>
      </p:sp>
      <p:sp>
        <p:nvSpPr>
          <p:cNvPr id="9" name="Rectangle 1"/>
          <p:cNvSpPr>
            <a:spLocks noChangeArrowheads="1"/>
          </p:cNvSpPr>
          <p:nvPr/>
        </p:nvSpPr>
        <p:spPr bwMode="auto">
          <a:xfrm>
            <a:off x="226774" y="1247269"/>
            <a:ext cx="814705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chemeClr val="tx1"/>
                </a:solidFill>
                <a:latin typeface="Verdana" panose="020B0604030504040204" pitchFamily="34" charset="0"/>
                <a:ea typeface="Osaka"/>
                <a:cs typeface="Osaka"/>
              </a:defRPr>
            </a:lvl1pPr>
            <a:lvl2pPr marL="742950" indent="-285750">
              <a:spcBef>
                <a:spcPct val="20000"/>
              </a:spcBef>
              <a:buChar char="–"/>
              <a:defRPr sz="2400">
                <a:solidFill>
                  <a:schemeClr val="tx1"/>
                </a:solidFill>
                <a:latin typeface="Verdana" panose="020B0604030504040204" pitchFamily="34" charset="0"/>
                <a:ea typeface="Osaka"/>
                <a:cs typeface="Osaka"/>
              </a:defRPr>
            </a:lvl2pPr>
            <a:lvl3pPr marL="1143000" indent="-228600">
              <a:spcBef>
                <a:spcPct val="20000"/>
              </a:spcBef>
              <a:buChar char="•"/>
              <a:defRPr sz="2000">
                <a:solidFill>
                  <a:schemeClr val="tx1"/>
                </a:solidFill>
                <a:latin typeface="Verdana" panose="020B0604030504040204" pitchFamily="34" charset="0"/>
                <a:ea typeface="Osaka"/>
                <a:cs typeface="Osaka"/>
              </a:defRPr>
            </a:lvl3pPr>
            <a:lvl4pPr marL="1600200" indent="-228600">
              <a:spcBef>
                <a:spcPct val="20000"/>
              </a:spcBef>
              <a:buChar char="–"/>
              <a:defRPr sz="2000">
                <a:solidFill>
                  <a:schemeClr val="tx1"/>
                </a:solidFill>
                <a:latin typeface="Verdana" panose="020B0604030504040204" pitchFamily="34" charset="0"/>
                <a:ea typeface="Osaka"/>
                <a:cs typeface="Osaka"/>
              </a:defRPr>
            </a:lvl4pPr>
            <a:lvl5pPr marL="2057400" indent="-228600">
              <a:spcBef>
                <a:spcPct val="20000"/>
              </a:spcBef>
              <a:buChar char="»"/>
              <a:defRPr sz="2000">
                <a:solidFill>
                  <a:schemeClr val="tx1"/>
                </a:solidFill>
                <a:latin typeface="Verdana" panose="020B060403050404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Osaka"/>
                <a:cs typeface="Osaka"/>
              </a:defRPr>
            </a:lvl9pPr>
          </a:lstStyle>
          <a:p>
            <a:pPr marL="457200" marR="0" lvl="1" indent="0" defTabSz="914400" eaLnBrk="1" fontAlgn="auto" latinLnBrk="0" hangingPunct="1">
              <a:lnSpc>
                <a:spcPct val="100000"/>
              </a:lnSpc>
              <a:spcBef>
                <a:spcPts val="0"/>
              </a:spcBef>
              <a:spcAft>
                <a:spcPts val="0"/>
              </a:spcAft>
              <a:buClrTx/>
              <a:buSzTx/>
              <a:buFontTx/>
              <a:buNone/>
              <a:tabLst/>
              <a:defRPr/>
            </a:pPr>
            <a:endParaRPr kumimoji="0" lang="es-ES_tradnl" altLang="es-CO" sz="1800" b="1" i="0" u="none" strike="noStrike" kern="0" cap="none" spc="0" normalizeH="0" baseline="0" noProof="0" dirty="0">
              <a:ln>
                <a:noFill/>
              </a:ln>
              <a:effectLst/>
              <a:uLnTx/>
              <a:uFillTx/>
              <a:latin typeface="Verdana" panose="020B0604030504040204" pitchFamily="34" charset="0"/>
              <a:ea typeface="+mn-ea"/>
              <a:cs typeface="+mn-cs"/>
            </a:endParaRPr>
          </a:p>
          <a:p>
            <a:pPr marL="1143000" marR="0" lvl="2" indent="-228600" defTabSz="914400" eaLnBrk="1" fontAlgn="auto" latinLnBrk="0" hangingPunct="1">
              <a:lnSpc>
                <a:spcPct val="100000"/>
              </a:lnSpc>
              <a:spcBef>
                <a:spcPts val="0"/>
              </a:spcBef>
              <a:spcAft>
                <a:spcPts val="0"/>
              </a:spcAft>
              <a:buClrTx/>
              <a:buSzTx/>
              <a:buFont typeface="Arial" charset="0"/>
              <a:buChar char="•"/>
              <a:tabLst/>
              <a:defRPr/>
            </a:pPr>
            <a:r>
              <a:rPr kumimoji="0" lang="es-ES" altLang="es-CO" sz="1800" b="0" i="0" u="none" strike="noStrike" kern="0" cap="none" spc="0" normalizeH="0" baseline="0" noProof="0" dirty="0">
                <a:ln>
                  <a:noFill/>
                </a:ln>
                <a:effectLst/>
                <a:uLnTx/>
                <a:uFillTx/>
                <a:latin typeface="Verdana" panose="020B0604030504040204" pitchFamily="34" charset="0"/>
                <a:ea typeface="ＭＳ Ｐゴシック" panose="020B0600070205080204" pitchFamily="34" charset="-128"/>
              </a:rPr>
              <a:t>El régimen general  (D.2153/92) consagra los siguientes actos contrarios a libre competencia: </a:t>
            </a:r>
          </a:p>
          <a:p>
            <a:pPr marL="0" marR="0" lvl="0" indent="0" algn="just" defTabSz="914400" eaLnBrk="0" fontAlgn="base" latinLnBrk="0" hangingPunct="0">
              <a:lnSpc>
                <a:spcPct val="100000"/>
              </a:lnSpc>
              <a:spcBef>
                <a:spcPct val="0"/>
              </a:spcBef>
              <a:spcAft>
                <a:spcPct val="0"/>
              </a:spcAft>
              <a:buClrTx/>
              <a:buSzTx/>
              <a:buFontTx/>
              <a:buNone/>
              <a:tabLst/>
              <a:defRPr/>
            </a:pPr>
            <a:endParaRPr kumimoji="0" lang="es-ES" altLang="es-CO" sz="1800" b="0" i="1" u="none" strike="noStrike" kern="0" cap="none" spc="0" normalizeH="0" baseline="0" noProof="0" dirty="0">
              <a:ln>
                <a:noFill/>
              </a:ln>
              <a:effectLst/>
              <a:uLnTx/>
              <a:uFillTx/>
              <a:latin typeface="Verdana" panose="020B0604030504040204" pitchFamily="34" charset="0"/>
              <a:ea typeface="ＭＳ Ｐゴシック" panose="020B0600070205080204" pitchFamily="34" charset="-128"/>
            </a:endParaRPr>
          </a:p>
          <a:p>
            <a:pPr marL="1600200" marR="0" lvl="3" indent="-228600" algn="just"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altLang="es-CO" sz="1800" b="0" i="0" u="none" strike="noStrike" kern="0" cap="none" spc="0" normalizeH="0" baseline="0" noProof="0" dirty="0">
                <a:ln>
                  <a:noFill/>
                </a:ln>
                <a:effectLst/>
                <a:uLnTx/>
                <a:uFillTx/>
                <a:latin typeface="Verdana" panose="020B0604030504040204" pitchFamily="34" charset="0"/>
                <a:ea typeface="ＭＳ Ｐゴシック" panose="020B0600070205080204" pitchFamily="34" charset="-128"/>
              </a:rPr>
              <a:t>Infringir las normas sobre publicidad contenidas en el estatuto de protección al consumidor.</a:t>
            </a:r>
          </a:p>
          <a:p>
            <a:pPr marL="1600200" marR="0" lvl="3" indent="-228600" algn="just"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altLang="es-CO" sz="1800" b="0" i="0" u="none" strike="noStrike" kern="0" cap="none" spc="0" normalizeH="0" baseline="0" noProof="0" dirty="0">
                <a:ln>
                  <a:noFill/>
                </a:ln>
                <a:effectLst/>
                <a:uLnTx/>
                <a:uFillTx/>
                <a:latin typeface="Verdana" panose="020B0604030504040204" pitchFamily="34" charset="0"/>
                <a:ea typeface="ＭＳ Ｐゴシック" panose="020B0600070205080204" pitchFamily="34" charset="-128"/>
              </a:rPr>
              <a:t>Influenciar a una empresa para que incremente los precios de sus productos o servicios o para que desista de su intención de rebajar los precios.</a:t>
            </a:r>
          </a:p>
          <a:p>
            <a:pPr marL="1600200" marR="0" lvl="3" indent="-228600" algn="just"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ES" altLang="es-CO" sz="1800" b="0" i="0" u="none" strike="noStrike" kern="0" cap="none" spc="0" normalizeH="0" baseline="0" noProof="0" dirty="0">
                <a:ln>
                  <a:noFill/>
                </a:ln>
                <a:effectLst/>
                <a:uLnTx/>
                <a:uFillTx/>
                <a:latin typeface="Verdana" panose="020B0604030504040204" pitchFamily="34" charset="0"/>
                <a:ea typeface="ＭＳ Ｐゴシック" panose="020B0600070205080204" pitchFamily="34" charset="-128"/>
              </a:rPr>
              <a:t>Negarse a vender o prestar servicios a una empresa o discriminar en contra de la misma cuando ello pueda entenderse como una retaliación a su política de precios.</a:t>
            </a:r>
          </a:p>
          <a:p>
            <a:pPr marL="1600200" marR="0" lvl="3" indent="-228600" algn="just"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s-ES" altLang="es-CO" sz="1800" b="0" i="0" u="none" strike="noStrike" kern="0" cap="none" spc="0" normalizeH="0" baseline="0" noProof="0" dirty="0">
              <a:ln>
                <a:noFill/>
              </a:ln>
              <a:effectLst/>
              <a:uLnTx/>
              <a:uFillTx/>
              <a:latin typeface="Verdana" panose="020B0604030504040204" pitchFamily="34" charset="0"/>
              <a:ea typeface="ＭＳ Ｐゴシック" panose="020B0600070205080204" pitchFamily="34" charset="-128"/>
            </a:endParaRPr>
          </a:p>
          <a:p>
            <a:pPr marL="742950" marR="0" lvl="1" indent="-285750" algn="just" defTabSz="91440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s-CO" altLang="es-CO" sz="1800" b="1"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Nota</a:t>
            </a:r>
            <a:r>
              <a:rPr kumimoji="0" lang="es-CO" altLang="es-CO" sz="1800" b="0"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Verdana" panose="020B0604030504040204" pitchFamily="34" charset="0"/>
              </a:rPr>
              <a:t>: El Incumplimiento de órdenes en actuaciones administrativas es sancionable como práctica restrictiva.</a:t>
            </a:r>
            <a:endParaRPr kumimoji="0" lang="es-ES" altLang="es-CO" sz="1800" b="0" i="0" u="none" strike="noStrike" kern="0" cap="none" spc="0" normalizeH="0" baseline="0" noProof="0" dirty="0">
              <a:ln>
                <a:noFill/>
              </a:ln>
              <a:effectLst/>
              <a:uLnTx/>
              <a:uFillTx/>
              <a:latin typeface="Verdana" panose="020B0604030504040204" pitchFamily="34" charset="0"/>
              <a:ea typeface="ＭＳ Ｐゴシック" panose="020B0600070205080204" pitchFamily="34" charset="-128"/>
            </a:endParaRPr>
          </a:p>
          <a:p>
            <a:pPr marL="742950" marR="0" lvl="1" indent="-285750" algn="just"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s-ES" altLang="es-CO" sz="1800" b="0" i="0" u="none" strike="noStrike" kern="0" cap="none" spc="0" normalizeH="0" baseline="0" noProof="0" dirty="0">
              <a:ln>
                <a:noFill/>
              </a:ln>
              <a:effectLst/>
              <a:uLnTx/>
              <a:uFillTx/>
              <a:latin typeface="Verdana" panose="020B0604030504040204" pitchFamily="34" charset="0"/>
              <a:ea typeface="ＭＳ Ｐゴシック" panose="020B0600070205080204" pitchFamily="34" charset="-128"/>
            </a:endParaRPr>
          </a:p>
          <a:p>
            <a:pPr marL="742950" marR="0" lvl="1" indent="-285750" algn="just"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s-ES" altLang="es-CO" sz="2000" b="0" i="0" u="none" strike="noStrike" kern="0" cap="none" spc="0" normalizeH="0" baseline="0" noProof="0" dirty="0">
              <a:ln>
                <a:noFill/>
              </a:ln>
              <a:effectLst/>
              <a:uLnTx/>
              <a:uFillTx/>
              <a:latin typeface="Verdana" panose="020B0604030504040204" pitchFamily="34" charset="0"/>
              <a:ea typeface="ＭＳ Ｐゴシック" panose="020B0600070205080204" pitchFamily="34" charset="-128"/>
            </a:endParaRPr>
          </a:p>
          <a:p>
            <a:pPr marL="742950" marR="0" lvl="1" indent="-285750" algn="just"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s-ES" altLang="es-CO" sz="2000" b="0" i="0" u="none" strike="noStrike" kern="0" cap="none" spc="0" normalizeH="0" baseline="0" noProof="0" dirty="0">
              <a:ln>
                <a:noFill/>
              </a:ln>
              <a:effectLst/>
              <a:uLnTx/>
              <a:uFillTx/>
              <a:latin typeface="Verdana" panose="020B0604030504040204" pitchFamily="34" charset="0"/>
              <a:ea typeface="ＭＳ Ｐゴシック" panose="020B0600070205080204" pitchFamily="34" charset="-128"/>
            </a:endParaRPr>
          </a:p>
          <a:p>
            <a:pPr marL="742950" marR="0" lvl="1" indent="-285750" algn="just" defTabSz="91440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s-ES" altLang="es-CO" sz="2000" b="0" i="0" u="none" strike="noStrike" kern="0" cap="none" spc="0" normalizeH="0" baseline="0" noProof="0" dirty="0">
              <a:ln>
                <a:noFill/>
              </a:ln>
              <a:effectLst/>
              <a:uLnTx/>
              <a:uFillTx/>
              <a:latin typeface="Verdana" panose="020B0604030504040204" pitchFamily="34" charset="0"/>
              <a:ea typeface="ＭＳ Ｐゴシック" panose="020B0600070205080204" pitchFamily="34" charset="-128"/>
            </a:endParaRPr>
          </a:p>
        </p:txBody>
      </p:sp>
      <p:sp>
        <p:nvSpPr>
          <p:cNvPr id="10" name="5 Rectángulo"/>
          <p:cNvSpPr>
            <a:spLocks noChangeArrowheads="1"/>
          </p:cNvSpPr>
          <p:nvPr/>
        </p:nvSpPr>
        <p:spPr bwMode="auto">
          <a:xfrm>
            <a:off x="615950" y="5163289"/>
            <a:ext cx="79121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anose="020B0604030504040204" pitchFamily="34" charset="0"/>
                <a:ea typeface="Osaka"/>
                <a:cs typeface="Osaka"/>
              </a:defRPr>
            </a:lvl1pPr>
            <a:lvl2pPr marL="742950" indent="-285750">
              <a:spcBef>
                <a:spcPct val="20000"/>
              </a:spcBef>
              <a:buChar char="–"/>
              <a:defRPr sz="2400">
                <a:solidFill>
                  <a:schemeClr val="tx1"/>
                </a:solidFill>
                <a:latin typeface="Verdana" panose="020B0604030504040204" pitchFamily="34" charset="0"/>
                <a:ea typeface="Osaka"/>
                <a:cs typeface="Osaka"/>
              </a:defRPr>
            </a:lvl2pPr>
            <a:lvl3pPr marL="1143000" indent="-228600">
              <a:spcBef>
                <a:spcPct val="20000"/>
              </a:spcBef>
              <a:buChar char="•"/>
              <a:defRPr sz="2000">
                <a:solidFill>
                  <a:schemeClr val="tx1"/>
                </a:solidFill>
                <a:latin typeface="Verdana" panose="020B0604030504040204" pitchFamily="34" charset="0"/>
                <a:ea typeface="Osaka"/>
                <a:cs typeface="Osaka"/>
              </a:defRPr>
            </a:lvl3pPr>
            <a:lvl4pPr marL="1600200" indent="-228600">
              <a:spcBef>
                <a:spcPct val="20000"/>
              </a:spcBef>
              <a:buChar char="–"/>
              <a:defRPr sz="2000">
                <a:solidFill>
                  <a:schemeClr val="tx1"/>
                </a:solidFill>
                <a:latin typeface="Verdana" panose="020B0604030504040204" pitchFamily="34" charset="0"/>
                <a:ea typeface="Osaka"/>
                <a:cs typeface="Osaka"/>
              </a:defRPr>
            </a:lvl4pPr>
            <a:lvl5pPr marL="2057400" indent="-228600">
              <a:spcBef>
                <a:spcPct val="20000"/>
              </a:spcBef>
              <a:buChar char="»"/>
              <a:defRPr sz="2000">
                <a:solidFill>
                  <a:schemeClr val="tx1"/>
                </a:solidFill>
                <a:latin typeface="Verdana" panose="020B0604030504040204" pitchFamily="34" charset="0"/>
                <a:ea typeface="Osaka"/>
                <a:cs typeface="Osaka"/>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ea typeface="Osaka"/>
                <a:cs typeface="Osaka"/>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ea typeface="Osaka"/>
                <a:cs typeface="Osaka"/>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ea typeface="Osaka"/>
                <a:cs typeface="Osaka"/>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ea typeface="Osaka"/>
                <a:cs typeface="Osaka"/>
              </a:defRPr>
            </a:lvl9pPr>
          </a:lstStyle>
          <a:p>
            <a:pPr eaLnBrk="0" fontAlgn="base" hangingPunct="0">
              <a:spcBef>
                <a:spcPct val="0"/>
              </a:spcBef>
              <a:spcAft>
                <a:spcPct val="0"/>
              </a:spcAft>
              <a:buFontTx/>
              <a:buNone/>
            </a:pPr>
            <a:r>
              <a:rPr lang="es-CO" altLang="es-CO" sz="2000" b="1" dirty="0">
                <a:ea typeface="Verdana" panose="020B0604030504040204" pitchFamily="34" charset="0"/>
                <a:cs typeface="Verdana" panose="020B0604030504040204" pitchFamily="34" charset="0"/>
              </a:rPr>
              <a:t> </a:t>
            </a:r>
            <a:endParaRPr lang="es-CO" altLang="es-CO" sz="20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61642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dirty="0"/>
          </a:p>
        </p:txBody>
      </p:sp>
      <p:sp>
        <p:nvSpPr>
          <p:cNvPr id="5" name="2 Marcador de contenido"/>
          <p:cNvSpPr txBox="1">
            <a:spLocks/>
          </p:cNvSpPr>
          <p:nvPr/>
        </p:nvSpPr>
        <p:spPr bwMode="auto">
          <a:xfrm>
            <a:off x="251520" y="1052736"/>
            <a:ext cx="864096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400">
                <a:solidFill>
                  <a:srgbClr val="808080"/>
                </a:solidFill>
                <a:latin typeface="Verdana" pitchFamily="34" charset="0"/>
                <a:ea typeface="+mn-ea"/>
                <a:cs typeface="+mn-cs"/>
              </a:defRPr>
            </a:lvl1pPr>
            <a:lvl2pPr marL="457200" indent="0" algn="l" rtl="0" eaLnBrk="0" fontAlgn="base" hangingPunct="0">
              <a:spcBef>
                <a:spcPct val="20000"/>
              </a:spcBef>
              <a:spcAft>
                <a:spcPct val="0"/>
              </a:spcAft>
              <a:buNone/>
              <a:defRPr sz="1400">
                <a:solidFill>
                  <a:srgbClr val="808080"/>
                </a:solidFill>
                <a:latin typeface="Verdana" pitchFamily="34" charset="0"/>
                <a:ea typeface="+mn-ea"/>
                <a:cs typeface="+mn-cs"/>
              </a:defRPr>
            </a:lvl2pPr>
            <a:lvl3pPr marL="914400" indent="0" algn="l" rtl="0" eaLnBrk="0" fontAlgn="base" hangingPunct="0">
              <a:spcBef>
                <a:spcPct val="20000"/>
              </a:spcBef>
              <a:spcAft>
                <a:spcPct val="0"/>
              </a:spcAft>
              <a:buNone/>
              <a:defRPr sz="1400">
                <a:solidFill>
                  <a:srgbClr val="808080"/>
                </a:solidFill>
                <a:latin typeface="Verdana" pitchFamily="34" charset="0"/>
                <a:ea typeface="+mn-ea"/>
                <a:cs typeface="+mn-cs"/>
              </a:defRPr>
            </a:lvl3pPr>
            <a:lvl4pPr marL="1371600" indent="0" algn="l" rtl="0" eaLnBrk="0" fontAlgn="base" hangingPunct="0">
              <a:spcBef>
                <a:spcPct val="20000"/>
              </a:spcBef>
              <a:spcAft>
                <a:spcPct val="0"/>
              </a:spcAft>
              <a:buNone/>
              <a:defRPr sz="1400">
                <a:solidFill>
                  <a:srgbClr val="808080"/>
                </a:solidFill>
                <a:latin typeface="Verdana" pitchFamily="34" charset="0"/>
                <a:ea typeface="+mn-ea"/>
                <a:cs typeface="+mn-cs"/>
              </a:defRPr>
            </a:lvl4pPr>
            <a:lvl5pPr marL="1828800" indent="0" algn="l" rtl="0" eaLnBrk="0" fontAlgn="base" hangingPunct="0">
              <a:spcBef>
                <a:spcPct val="20000"/>
              </a:spcBef>
              <a:spcAft>
                <a:spcPct val="0"/>
              </a:spcAft>
              <a:buNone/>
              <a:defRPr sz="14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800" b="0" i="0" u="none" strike="noStrike" kern="0" cap="none" spc="0" normalizeH="0" baseline="0" noProof="0" smtClean="0">
              <a:ln>
                <a:noFill/>
              </a:ln>
              <a:solidFill>
                <a:schemeClr val="tx1"/>
              </a:solidFill>
              <a:effectLst/>
              <a:uLnTx/>
              <a:uFillTx/>
              <a:latin typeface="Verdana"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CO" sz="1800" b="0" i="0" u="none" strike="noStrike" kern="0" cap="none" spc="0" normalizeH="0" baseline="0" noProof="0" smtClean="0">
                <a:ln>
                  <a:noFill/>
                </a:ln>
                <a:solidFill>
                  <a:schemeClr val="tx1"/>
                </a:solidFill>
                <a:effectLst/>
                <a:uLnTx/>
                <a:uFillTx/>
                <a:latin typeface="Verdana" pitchFamily="34" charset="0"/>
              </a:rPr>
              <a:t>El régimen general consagra los siguientes abusos de la posición de dominio: </a:t>
            </a:r>
          </a:p>
          <a:p>
            <a:pPr marL="1200150" marR="0" lvl="2"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CO" sz="1800" b="0" i="0" u="none" strike="noStrike" kern="0" cap="none" spc="0" normalizeH="0" baseline="0" noProof="0" smtClean="0">
                <a:ln>
                  <a:noFill/>
                </a:ln>
                <a:solidFill>
                  <a:schemeClr val="tx1"/>
                </a:solidFill>
                <a:effectLst/>
                <a:uLnTx/>
                <a:uFillTx/>
                <a:latin typeface="Verdana" pitchFamily="34" charset="0"/>
              </a:rPr>
              <a:t>Precios predatorios – Venta por debajo de costos.</a:t>
            </a:r>
          </a:p>
          <a:p>
            <a:pPr marL="1200150" marR="0" lvl="2"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CO" sz="1800" b="0" i="0" u="none" strike="noStrike" kern="0" cap="none" spc="0" normalizeH="0" baseline="0" noProof="0" smtClean="0">
                <a:ln>
                  <a:noFill/>
                </a:ln>
                <a:solidFill>
                  <a:schemeClr val="tx1"/>
                </a:solidFill>
                <a:effectLst/>
                <a:uLnTx/>
                <a:uFillTx/>
                <a:latin typeface="Verdana" pitchFamily="34" charset="0"/>
              </a:rPr>
              <a:t>Discriminación en operaciones equivalentes que pongan a consumidor o proveedor en situación desventajosa.</a:t>
            </a:r>
          </a:p>
          <a:p>
            <a:pPr marL="1200150" marR="0" lvl="2"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CO" sz="1800" b="0" i="0" u="none" strike="noStrike" kern="0" cap="none" spc="0" normalizeH="0" baseline="0" noProof="0" smtClean="0">
                <a:ln>
                  <a:noFill/>
                </a:ln>
                <a:solidFill>
                  <a:schemeClr val="tx1"/>
                </a:solidFill>
                <a:effectLst/>
                <a:uLnTx/>
                <a:uFillTx/>
                <a:latin typeface="Verdana" pitchFamily="34" charset="0"/>
              </a:rPr>
              <a:t>Subordinación en el suministro de un producto- Ventas atadas. </a:t>
            </a:r>
          </a:p>
          <a:p>
            <a:pPr marL="1200150" marR="0" lvl="2"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CO" sz="1800" b="0" i="0" u="none" strike="noStrike" kern="0" cap="none" spc="0" normalizeH="0" baseline="0" noProof="0" smtClean="0">
                <a:ln>
                  <a:noFill/>
                </a:ln>
                <a:solidFill>
                  <a:schemeClr val="tx1"/>
                </a:solidFill>
                <a:effectLst/>
                <a:uLnTx/>
                <a:uFillTx/>
                <a:latin typeface="Verdana" pitchFamily="34" charset="0"/>
              </a:rPr>
              <a:t>Obstrucción o impedimento de acceder a un mercado o a los canales de comercialización.  </a:t>
            </a:r>
          </a:p>
          <a:p>
            <a:pPr marL="1200150" marR="0" lvl="2"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CO" sz="1800" b="0" i="0" u="none" strike="noStrike" kern="0" cap="none" spc="0" normalizeH="0" baseline="0" noProof="0" smtClean="0">
                <a:ln>
                  <a:noFill/>
                </a:ln>
                <a:solidFill>
                  <a:schemeClr val="tx1"/>
                </a:solidFill>
                <a:effectLst/>
                <a:uLnTx/>
                <a:uFillTx/>
                <a:latin typeface="Verdana" pitchFamily="34" charset="0"/>
              </a:rPr>
              <a:t>Ventas en condiciones diferentes cuando sea con la intención de eliminar competencia. </a:t>
            </a:r>
          </a:p>
          <a:p>
            <a:pPr marL="1200150" marR="0" lvl="2"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CO" sz="1800" b="0" i="0" u="none" strike="noStrike" kern="0" cap="none" spc="0" normalizeH="0" baseline="0" noProof="0" smtClean="0">
                <a:ln>
                  <a:noFill/>
                </a:ln>
                <a:solidFill>
                  <a:schemeClr val="tx1"/>
                </a:solidFill>
                <a:effectLst/>
                <a:uLnTx/>
                <a:uFillTx/>
                <a:latin typeface="Verdana" pitchFamily="34" charset="0"/>
              </a:rPr>
              <a:t>Diferenciación de precios o condiciones por territorios cuando se haga con la intención de restringir o eliminar la competencia. </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s-CO" sz="1800" b="0" i="0" u="none" strike="noStrike" kern="0" cap="none" spc="0" normalizeH="0" baseline="0" noProof="0" smtClean="0">
              <a:ln>
                <a:noFill/>
              </a:ln>
              <a:solidFill>
                <a:schemeClr val="tx1"/>
              </a:solidFill>
              <a:effectLst/>
              <a:uLnTx/>
              <a:uFillTx/>
              <a:latin typeface="Verdana" pitchFamily="34" charset="0"/>
            </a:endParaRP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s-CO" sz="1800" b="0" i="0" u="none" strike="noStrike" kern="0" cap="none" spc="0" normalizeH="0" baseline="0" noProof="0" dirty="0">
              <a:ln>
                <a:noFill/>
              </a:ln>
              <a:solidFill>
                <a:schemeClr val="tx1"/>
              </a:solidFill>
              <a:effectLst/>
              <a:uLnTx/>
              <a:uFillTx/>
              <a:latin typeface="Verdana" pitchFamily="34" charset="0"/>
            </a:endParaRPr>
          </a:p>
        </p:txBody>
      </p:sp>
      <p:sp>
        <p:nvSpPr>
          <p:cNvPr id="6" name="Marcador de contenido 1"/>
          <p:cNvSpPr txBox="1">
            <a:spLocks/>
          </p:cNvSpPr>
          <p:nvPr/>
        </p:nvSpPr>
        <p:spPr bwMode="auto">
          <a:xfrm>
            <a:off x="251520" y="188640"/>
            <a:ext cx="864096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None/>
              <a:defRPr sz="2400" b="1" baseline="0">
                <a:solidFill>
                  <a:srgbClr val="78278B"/>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s-ES_tradnl" kern="0" smtClean="0">
                <a:latin typeface="Verdana" charset="0"/>
                <a:ea typeface="Verdana" charset="0"/>
                <a:cs typeface="Verdana" charset="0"/>
              </a:rPr>
              <a:t>Abuso de la posición dominante</a:t>
            </a:r>
            <a:endParaRPr lang="es-ES_tradnl" kern="0" dirty="0">
              <a:latin typeface="Verdana" charset="0"/>
              <a:ea typeface="Verdana" charset="0"/>
              <a:cs typeface="Verdana" charset="0"/>
            </a:endParaRPr>
          </a:p>
        </p:txBody>
      </p:sp>
    </p:spTree>
    <p:extLst>
      <p:ext uri="{BB962C8B-B14F-4D97-AF65-F5344CB8AC3E}">
        <p14:creationId xmlns:p14="http://schemas.microsoft.com/office/powerpoint/2010/main" val="1199597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5" name="2 Marcador de contenido"/>
          <p:cNvSpPr txBox="1">
            <a:spLocks/>
          </p:cNvSpPr>
          <p:nvPr/>
        </p:nvSpPr>
        <p:spPr bwMode="auto">
          <a:xfrm>
            <a:off x="251520" y="1052736"/>
            <a:ext cx="8640960"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400">
                <a:solidFill>
                  <a:srgbClr val="808080"/>
                </a:solidFill>
                <a:latin typeface="Verdana" pitchFamily="34" charset="0"/>
                <a:ea typeface="+mn-ea"/>
                <a:cs typeface="+mn-cs"/>
              </a:defRPr>
            </a:lvl1pPr>
            <a:lvl2pPr marL="457200" indent="0" algn="l" rtl="0" eaLnBrk="0" fontAlgn="base" hangingPunct="0">
              <a:spcBef>
                <a:spcPct val="20000"/>
              </a:spcBef>
              <a:spcAft>
                <a:spcPct val="0"/>
              </a:spcAft>
              <a:buNone/>
              <a:defRPr sz="1400">
                <a:solidFill>
                  <a:srgbClr val="808080"/>
                </a:solidFill>
                <a:latin typeface="Verdana" pitchFamily="34" charset="0"/>
                <a:ea typeface="+mn-ea"/>
                <a:cs typeface="+mn-cs"/>
              </a:defRPr>
            </a:lvl2pPr>
            <a:lvl3pPr marL="914400" indent="0" algn="l" rtl="0" eaLnBrk="0" fontAlgn="base" hangingPunct="0">
              <a:spcBef>
                <a:spcPct val="20000"/>
              </a:spcBef>
              <a:spcAft>
                <a:spcPct val="0"/>
              </a:spcAft>
              <a:buNone/>
              <a:defRPr sz="1400">
                <a:solidFill>
                  <a:srgbClr val="808080"/>
                </a:solidFill>
                <a:latin typeface="Verdana" pitchFamily="34" charset="0"/>
                <a:ea typeface="+mn-ea"/>
                <a:cs typeface="+mn-cs"/>
              </a:defRPr>
            </a:lvl3pPr>
            <a:lvl4pPr marL="1371600" indent="0" algn="l" rtl="0" eaLnBrk="0" fontAlgn="base" hangingPunct="0">
              <a:spcBef>
                <a:spcPct val="20000"/>
              </a:spcBef>
              <a:spcAft>
                <a:spcPct val="0"/>
              </a:spcAft>
              <a:buNone/>
              <a:defRPr sz="1400">
                <a:solidFill>
                  <a:srgbClr val="808080"/>
                </a:solidFill>
                <a:latin typeface="Verdana" pitchFamily="34" charset="0"/>
                <a:ea typeface="+mn-ea"/>
                <a:cs typeface="+mn-cs"/>
              </a:defRPr>
            </a:lvl4pPr>
            <a:lvl5pPr marL="1828800" indent="0" algn="l" rtl="0" eaLnBrk="0" fontAlgn="base" hangingPunct="0">
              <a:spcBef>
                <a:spcPct val="20000"/>
              </a:spcBef>
              <a:spcAft>
                <a:spcPct val="0"/>
              </a:spcAft>
              <a:buNone/>
              <a:defRPr sz="14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285750" marR="0" lvl="0"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s-CO" sz="1800" b="0" i="0" u="none" strike="noStrike" kern="0" cap="none" spc="0" normalizeH="0" baseline="0" noProof="0" smtClean="0">
              <a:ln>
                <a:noFill/>
              </a:ln>
              <a:solidFill>
                <a:schemeClr val="tx1"/>
              </a:solidFill>
              <a:effectLst/>
              <a:uLnTx/>
              <a:uFillTx/>
              <a:latin typeface="Verdana" pitchFamily="34" charset="0"/>
            </a:endParaRP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CO" sz="1800" b="0" i="0" u="none" strike="noStrike" kern="0" cap="none" spc="0" normalizeH="0" baseline="0" noProof="0" smtClean="0">
                <a:ln>
                  <a:noFill/>
                </a:ln>
                <a:solidFill>
                  <a:schemeClr val="tx1"/>
                </a:solidFill>
                <a:effectLst/>
                <a:uLnTx/>
                <a:uFillTx/>
                <a:latin typeface="Verdana" pitchFamily="34" charset="0"/>
              </a:rPr>
              <a:t>Existe una integración empresarial cuando dos o más empresas se unen y dejan de competir. </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s-CO" sz="1800" b="0" i="0" u="none" strike="noStrike" kern="0" cap="none" spc="0" normalizeH="0" baseline="0" noProof="0" smtClean="0">
              <a:ln>
                <a:noFill/>
              </a:ln>
              <a:solidFill>
                <a:schemeClr val="tx1"/>
              </a:solidFill>
              <a:effectLst/>
              <a:uLnTx/>
              <a:uFillTx/>
              <a:latin typeface="Verdana" pitchFamily="34" charset="0"/>
            </a:endParaRP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CO" sz="1800" b="0" i="0" u="none" strike="noStrike" kern="0" cap="none" spc="0" normalizeH="0" baseline="0" noProof="0" smtClean="0">
                <a:ln>
                  <a:noFill/>
                </a:ln>
                <a:solidFill>
                  <a:schemeClr val="tx1"/>
                </a:solidFill>
                <a:effectLst/>
                <a:uLnTx/>
                <a:uFillTx/>
                <a:latin typeface="Verdana" pitchFamily="34" charset="0"/>
              </a:rPr>
              <a:t>Acto jurídico que tiene como efecto que dos o más empresas que antes competían se empiecen a comportar como un solo ente en el mercado, sin importar la forma que usen (fusión, consolidación, adquisición de control, constitución de una empresa conjunta, entre otros). </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s-CO" sz="1800" b="0" i="0" u="none" strike="noStrike" kern="0" cap="none" spc="0" normalizeH="0" baseline="0" noProof="0" smtClean="0">
              <a:ln>
                <a:noFill/>
              </a:ln>
              <a:solidFill>
                <a:schemeClr val="tx1"/>
              </a:solidFill>
              <a:effectLst/>
              <a:uLnTx/>
              <a:uFillTx/>
              <a:latin typeface="Verdana" pitchFamily="34" charset="0"/>
            </a:endParaRPr>
          </a:p>
          <a:p>
            <a:pPr marL="742950" marR="0" lvl="1" indent="-28575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CO" sz="1800" b="0" i="0" u="none" strike="noStrike" kern="0" cap="none" spc="0" normalizeH="0" baseline="0" noProof="0" smtClean="0">
                <a:ln>
                  <a:noFill/>
                </a:ln>
                <a:solidFill>
                  <a:schemeClr val="tx1"/>
                </a:solidFill>
                <a:effectLst/>
                <a:uLnTx/>
                <a:uFillTx/>
                <a:latin typeface="Verdana" pitchFamily="34" charset="0"/>
              </a:rPr>
              <a:t>Para que sea necesario informar la operación, se deben cumplir con unos requisitos denominados supuestos subjetivo y objetivo. </a:t>
            </a:r>
          </a:p>
          <a:p>
            <a:pPr marL="285750" marR="0" lvl="0"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s-CO" sz="1800" b="0" i="0" u="none" strike="noStrike" kern="0" cap="none" spc="0" normalizeH="0" baseline="0" noProof="0" dirty="0">
              <a:ln>
                <a:noFill/>
              </a:ln>
              <a:solidFill>
                <a:schemeClr val="tx1"/>
              </a:solidFill>
              <a:effectLst/>
              <a:uLnTx/>
              <a:uFillTx/>
              <a:latin typeface="Verdana" pitchFamily="34" charset="0"/>
            </a:endParaRPr>
          </a:p>
        </p:txBody>
      </p:sp>
      <p:sp>
        <p:nvSpPr>
          <p:cNvPr id="6" name="Marcador de contenido 1"/>
          <p:cNvSpPr txBox="1">
            <a:spLocks/>
          </p:cNvSpPr>
          <p:nvPr/>
        </p:nvSpPr>
        <p:spPr bwMode="auto">
          <a:xfrm>
            <a:off x="251520" y="188640"/>
            <a:ext cx="864096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None/>
              <a:defRPr sz="2400" b="1" baseline="0">
                <a:solidFill>
                  <a:srgbClr val="78278B"/>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algn="ctr"/>
            <a:endParaRPr lang="es-ES_tradnl" kern="0" smtClean="0">
              <a:latin typeface="Verdana" charset="0"/>
              <a:ea typeface="Verdana" charset="0"/>
              <a:cs typeface="Verdana" charset="0"/>
            </a:endParaRPr>
          </a:p>
          <a:p>
            <a:r>
              <a:rPr lang="es-ES_tradnl" kern="0" smtClean="0">
                <a:latin typeface="Verdana" charset="0"/>
                <a:ea typeface="Verdana" charset="0"/>
                <a:cs typeface="Verdana" charset="0"/>
              </a:rPr>
              <a:t>Integraciones empresariales</a:t>
            </a:r>
          </a:p>
          <a:p>
            <a:pPr algn="ctr"/>
            <a:endParaRPr lang="es-ES_tradnl" kern="0" dirty="0">
              <a:latin typeface="Verdana" charset="0"/>
              <a:ea typeface="Verdana" charset="0"/>
              <a:cs typeface="Verdana" charset="0"/>
            </a:endParaRPr>
          </a:p>
        </p:txBody>
      </p:sp>
    </p:spTree>
    <p:extLst>
      <p:ext uri="{BB962C8B-B14F-4D97-AF65-F5344CB8AC3E}">
        <p14:creationId xmlns:p14="http://schemas.microsoft.com/office/powerpoint/2010/main" val="14421203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2 Marcador de contenido"/>
          <p:cNvSpPr txBox="1">
            <a:spLocks/>
          </p:cNvSpPr>
          <p:nvPr/>
        </p:nvSpPr>
        <p:spPr bwMode="auto">
          <a:xfrm>
            <a:off x="251520" y="980728"/>
            <a:ext cx="864096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400">
                <a:solidFill>
                  <a:srgbClr val="808080"/>
                </a:solidFill>
                <a:latin typeface="Verdana" pitchFamily="34" charset="0"/>
                <a:ea typeface="+mn-ea"/>
                <a:cs typeface="+mn-cs"/>
              </a:defRPr>
            </a:lvl1pPr>
            <a:lvl2pPr marL="457200" indent="0" algn="l" rtl="0" eaLnBrk="0" fontAlgn="base" hangingPunct="0">
              <a:spcBef>
                <a:spcPct val="20000"/>
              </a:spcBef>
              <a:spcAft>
                <a:spcPct val="0"/>
              </a:spcAft>
              <a:buNone/>
              <a:defRPr sz="1400">
                <a:solidFill>
                  <a:srgbClr val="808080"/>
                </a:solidFill>
                <a:latin typeface="Verdana" pitchFamily="34" charset="0"/>
                <a:ea typeface="+mn-ea"/>
                <a:cs typeface="+mn-cs"/>
              </a:defRPr>
            </a:lvl2pPr>
            <a:lvl3pPr marL="914400" indent="0" algn="l" rtl="0" eaLnBrk="0" fontAlgn="base" hangingPunct="0">
              <a:spcBef>
                <a:spcPct val="20000"/>
              </a:spcBef>
              <a:spcAft>
                <a:spcPct val="0"/>
              </a:spcAft>
              <a:buNone/>
              <a:defRPr sz="1400">
                <a:solidFill>
                  <a:srgbClr val="808080"/>
                </a:solidFill>
                <a:latin typeface="Verdana" pitchFamily="34" charset="0"/>
                <a:ea typeface="+mn-ea"/>
                <a:cs typeface="+mn-cs"/>
              </a:defRPr>
            </a:lvl3pPr>
            <a:lvl4pPr marL="1371600" indent="0" algn="l" rtl="0" eaLnBrk="0" fontAlgn="base" hangingPunct="0">
              <a:spcBef>
                <a:spcPct val="20000"/>
              </a:spcBef>
              <a:spcAft>
                <a:spcPct val="0"/>
              </a:spcAft>
              <a:buNone/>
              <a:defRPr sz="1400">
                <a:solidFill>
                  <a:srgbClr val="808080"/>
                </a:solidFill>
                <a:latin typeface="Verdana" pitchFamily="34" charset="0"/>
                <a:ea typeface="+mn-ea"/>
                <a:cs typeface="+mn-cs"/>
              </a:defRPr>
            </a:lvl4pPr>
            <a:lvl5pPr marL="1828800" indent="0" algn="l" rtl="0" eaLnBrk="0" fontAlgn="base" hangingPunct="0">
              <a:spcBef>
                <a:spcPct val="20000"/>
              </a:spcBef>
              <a:spcAft>
                <a:spcPct val="0"/>
              </a:spcAft>
              <a:buNone/>
              <a:defRPr sz="14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s-ES_tradnl" sz="1800" b="1" i="0" u="none" strike="noStrike" kern="0" cap="none" spc="0" normalizeH="0" baseline="0" noProof="0" dirty="0" smtClean="0">
              <a:ln>
                <a:noFill/>
              </a:ln>
              <a:solidFill>
                <a:schemeClr val="tx1"/>
              </a:solidFill>
              <a:effectLst/>
              <a:uLnTx/>
              <a:uFillTx/>
              <a:latin typeface="Verdana" pitchFamily="34" charset="0"/>
            </a:endParaRPr>
          </a:p>
          <a:p>
            <a:pPr marL="1257300" marR="0" lvl="2"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800" b="0" i="0" u="none" strike="noStrike" kern="0" cap="none" spc="0" normalizeH="0" baseline="0" noProof="0" dirty="0" smtClean="0">
                <a:ln>
                  <a:noFill/>
                </a:ln>
                <a:solidFill>
                  <a:schemeClr val="tx1"/>
                </a:solidFill>
                <a:effectLst/>
                <a:uLnTx/>
                <a:uFillTx/>
                <a:latin typeface="Verdana" pitchFamily="34" charset="0"/>
              </a:rPr>
              <a:t>La integración de empresas no es per se ilegal, a menos de que se violen los límites de participación consagrados por la ley</a:t>
            </a:r>
            <a:r>
              <a:rPr kumimoji="0" lang="es-ES_tradnl" sz="1800" b="1" i="0" u="none" strike="noStrike" kern="0" cap="none" spc="0" normalizeH="0" baseline="0" noProof="0" dirty="0" smtClean="0">
                <a:ln>
                  <a:noFill/>
                </a:ln>
                <a:solidFill>
                  <a:schemeClr val="tx1"/>
                </a:solidFill>
                <a:effectLst/>
                <a:uLnTx/>
                <a:uFillTx/>
                <a:latin typeface="Verdana" pitchFamily="34" charset="0"/>
              </a:rPr>
              <a:t>.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s-ES_tradnl" sz="1800" b="1" i="0" u="none" strike="noStrike" kern="0" cap="none" spc="0" normalizeH="0" baseline="0" noProof="0" dirty="0" smtClean="0">
              <a:ln>
                <a:noFill/>
              </a:ln>
              <a:solidFill>
                <a:schemeClr val="tx1"/>
              </a:solidFill>
              <a:effectLst/>
              <a:uLnTx/>
              <a:uFillTx/>
              <a:latin typeface="Verdana" pitchFamily="34" charset="0"/>
            </a:endParaRPr>
          </a:p>
          <a:p>
            <a:pPr marL="1257300" marR="0" lvl="2"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800" b="0" i="0" u="none" strike="noStrike" kern="0" cap="none" spc="0" normalizeH="0" baseline="0" noProof="0" dirty="0" smtClean="0">
                <a:ln>
                  <a:noFill/>
                </a:ln>
                <a:solidFill>
                  <a:schemeClr val="tx1"/>
                </a:solidFill>
                <a:effectLst/>
                <a:uLnTx/>
                <a:uFillTx/>
                <a:latin typeface="Verdana" pitchFamily="34" charset="0"/>
              </a:rPr>
              <a:t>Los artículos 2º, 3º, 11 y 73.25 de la Ley 142 de 1994, así como el artículo 74 de la Ley 143 de 1994 constituyen normas básicas que regulan las integraciones de empresas del mercado eléctrico.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dirty="0" smtClean="0">
              <a:ln>
                <a:noFill/>
              </a:ln>
              <a:solidFill>
                <a:schemeClr val="tx1"/>
              </a:solidFill>
              <a:effectLst/>
              <a:uLnTx/>
              <a:uFillTx/>
              <a:latin typeface="Verdana" pitchFamily="34" charset="0"/>
            </a:endParaRPr>
          </a:p>
          <a:p>
            <a:pPr marL="1257300" marR="0" lvl="2"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800" b="0" i="0" u="none" strike="noStrike" kern="0" cap="none" spc="0" normalizeH="0" baseline="0" noProof="0" dirty="0" smtClean="0">
                <a:ln>
                  <a:noFill/>
                </a:ln>
                <a:solidFill>
                  <a:schemeClr val="tx1"/>
                </a:solidFill>
                <a:effectLst/>
                <a:uLnTx/>
                <a:uFillTx/>
                <a:latin typeface="Verdana" pitchFamily="34" charset="0"/>
              </a:rPr>
              <a:t>La </a:t>
            </a:r>
            <a:r>
              <a:rPr kumimoji="0" lang="es-ES_tradnl" sz="1800" b="0" i="1" u="none" strike="noStrike" kern="0" cap="none" spc="0" normalizeH="0" baseline="0" noProof="0" dirty="0" err="1" smtClean="0">
                <a:ln>
                  <a:noFill/>
                </a:ln>
                <a:solidFill>
                  <a:schemeClr val="tx1"/>
                </a:solidFill>
                <a:effectLst/>
                <a:uLnTx/>
                <a:uFillTx/>
                <a:latin typeface="Verdana" pitchFamily="34" charset="0"/>
              </a:rPr>
              <a:t>CREG</a:t>
            </a:r>
            <a:r>
              <a:rPr kumimoji="0" lang="es-ES_tradnl" sz="1800" b="0" i="0" u="none" strike="noStrike" kern="0" cap="none" spc="0" normalizeH="0" baseline="0" noProof="0" dirty="0" smtClean="0">
                <a:ln>
                  <a:noFill/>
                </a:ln>
                <a:solidFill>
                  <a:schemeClr val="tx1"/>
                </a:solidFill>
                <a:effectLst/>
                <a:uLnTx/>
                <a:uFillTx/>
                <a:latin typeface="Verdana" pitchFamily="34" charset="0"/>
              </a:rPr>
              <a:t> ha establecido límites a las concentraciones de empresas mediante las resoluciones 128 de 1996, 65 de 1998 y 42 de 1999. </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dirty="0" smtClean="0">
              <a:ln>
                <a:noFill/>
              </a:ln>
              <a:solidFill>
                <a:schemeClr val="tx1"/>
              </a:solidFill>
              <a:effectLst/>
              <a:uLnTx/>
              <a:uFillTx/>
              <a:latin typeface="Verdana" pitchFamily="34" charset="0"/>
            </a:endParaRPr>
          </a:p>
          <a:p>
            <a:pPr marL="1257300" marR="0" lvl="2"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800" b="0" i="0" u="none" strike="noStrike" kern="0" cap="none" spc="0" normalizeH="0" baseline="0" noProof="0" dirty="0" smtClean="0">
                <a:ln>
                  <a:noFill/>
                </a:ln>
                <a:solidFill>
                  <a:schemeClr val="tx1"/>
                </a:solidFill>
                <a:effectLst/>
                <a:uLnTx/>
                <a:uFillTx/>
                <a:latin typeface="Verdana" pitchFamily="34" charset="0"/>
              </a:rPr>
              <a:t>También se debe tener en cuenta el Régimen General, esto es, Ley 155 de 1959 y Ley 1340 de 2009, los Decretos 1302 de 1964 y 2153 de 1992, y la Resolución 10930 de 2015. </a:t>
            </a:r>
            <a:endParaRPr kumimoji="0" lang="es-ES_tradnl" sz="1800" b="0" i="0" u="none" strike="noStrike" kern="0" cap="none" spc="0" normalizeH="0" baseline="0" noProof="0" dirty="0">
              <a:ln>
                <a:noFill/>
              </a:ln>
              <a:solidFill>
                <a:schemeClr val="tx1"/>
              </a:solidFill>
              <a:effectLst/>
              <a:uLnTx/>
              <a:uFillTx/>
              <a:latin typeface="Verdana" pitchFamily="34" charset="0"/>
            </a:endParaRPr>
          </a:p>
        </p:txBody>
      </p:sp>
      <p:sp>
        <p:nvSpPr>
          <p:cNvPr id="8" name="TextBox 2"/>
          <p:cNvSpPr txBox="1"/>
          <p:nvPr/>
        </p:nvSpPr>
        <p:spPr>
          <a:xfrm>
            <a:off x="1979712" y="2420888"/>
            <a:ext cx="184731" cy="461665"/>
          </a:xfrm>
          <a:prstGeom prst="rect">
            <a:avLst/>
          </a:prstGeom>
          <a:noFill/>
        </p:spPr>
        <p:txBody>
          <a:bodyPr wrap="none" rtlCol="0">
            <a:spAutoFit/>
          </a:bodyPr>
          <a:lstStyle/>
          <a:p>
            <a:pPr eaLnBrk="0" fontAlgn="base" hangingPunct="0">
              <a:spcBef>
                <a:spcPct val="0"/>
              </a:spcBef>
              <a:spcAft>
                <a:spcPct val="0"/>
              </a:spcAft>
            </a:pPr>
            <a:endParaRPr lang="es-ES_tradnl" sz="2400" dirty="0">
              <a:latin typeface="Arial" panose="020B0604020202020204" pitchFamily="34" charset="0"/>
              <a:ea typeface="ＭＳ Ｐゴシック" panose="020B0600070205080204" pitchFamily="34" charset="-128"/>
            </a:endParaRPr>
          </a:p>
        </p:txBody>
      </p:sp>
      <p:sp>
        <p:nvSpPr>
          <p:cNvPr id="9" name="TextBox 3"/>
          <p:cNvSpPr txBox="1"/>
          <p:nvPr/>
        </p:nvSpPr>
        <p:spPr>
          <a:xfrm>
            <a:off x="3322749" y="4275786"/>
            <a:ext cx="184731" cy="461665"/>
          </a:xfrm>
          <a:prstGeom prst="rect">
            <a:avLst/>
          </a:prstGeom>
          <a:noFill/>
        </p:spPr>
        <p:txBody>
          <a:bodyPr wrap="none" rtlCol="0">
            <a:spAutoFit/>
          </a:bodyPr>
          <a:lstStyle/>
          <a:p>
            <a:pPr eaLnBrk="0" fontAlgn="base" hangingPunct="0">
              <a:spcBef>
                <a:spcPct val="0"/>
              </a:spcBef>
              <a:spcAft>
                <a:spcPct val="0"/>
              </a:spcAft>
            </a:pPr>
            <a:endParaRPr lang="es-ES_tradnl" sz="2400" dirty="0">
              <a:latin typeface="Arial" panose="020B0604020202020204" pitchFamily="34" charset="0"/>
              <a:ea typeface="ＭＳ Ｐゴシック" panose="020B0600070205080204" pitchFamily="34" charset="-128"/>
            </a:endParaRPr>
          </a:p>
        </p:txBody>
      </p:sp>
      <p:sp>
        <p:nvSpPr>
          <p:cNvPr id="10" name="Marcador de contenido 1"/>
          <p:cNvSpPr txBox="1">
            <a:spLocks/>
          </p:cNvSpPr>
          <p:nvPr/>
        </p:nvSpPr>
        <p:spPr bwMode="auto">
          <a:xfrm>
            <a:off x="251520" y="188640"/>
            <a:ext cx="864096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None/>
              <a:defRPr sz="2400" b="1" baseline="0">
                <a:solidFill>
                  <a:srgbClr val="78278B"/>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algn="ctr"/>
            <a:endParaRPr lang="es-ES_tradnl" kern="0" smtClean="0">
              <a:latin typeface="Verdana" charset="0"/>
              <a:ea typeface="Verdana" charset="0"/>
              <a:cs typeface="Verdana" charset="0"/>
            </a:endParaRPr>
          </a:p>
          <a:p>
            <a:r>
              <a:rPr lang="es-ES_tradnl" kern="0" smtClean="0">
                <a:latin typeface="Verdana" charset="0"/>
                <a:ea typeface="Verdana" charset="0"/>
                <a:cs typeface="Verdana" charset="0"/>
              </a:rPr>
              <a:t>Integraciones empresariales</a:t>
            </a:r>
          </a:p>
          <a:p>
            <a:pPr algn="ctr"/>
            <a:endParaRPr lang="es-ES_tradnl" kern="0" dirty="0">
              <a:latin typeface="Verdana" charset="0"/>
              <a:ea typeface="Verdana" charset="0"/>
              <a:cs typeface="Verdana" charset="0"/>
            </a:endParaRPr>
          </a:p>
        </p:txBody>
      </p:sp>
    </p:spTree>
    <p:extLst>
      <p:ext uri="{BB962C8B-B14F-4D97-AF65-F5344CB8AC3E}">
        <p14:creationId xmlns:p14="http://schemas.microsoft.com/office/powerpoint/2010/main" val="32015445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2 Marcador de contenido"/>
          <p:cNvSpPr txBox="1">
            <a:spLocks/>
          </p:cNvSpPr>
          <p:nvPr/>
        </p:nvSpPr>
        <p:spPr bwMode="auto">
          <a:xfrm>
            <a:off x="145721" y="1196752"/>
            <a:ext cx="864096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1400">
                <a:solidFill>
                  <a:srgbClr val="808080"/>
                </a:solidFill>
                <a:latin typeface="Verdana" pitchFamily="34" charset="0"/>
                <a:ea typeface="+mn-ea"/>
                <a:cs typeface="+mn-cs"/>
              </a:defRPr>
            </a:lvl1pPr>
            <a:lvl2pPr marL="457200" indent="0" algn="l" rtl="0" eaLnBrk="0" fontAlgn="base" hangingPunct="0">
              <a:spcBef>
                <a:spcPct val="20000"/>
              </a:spcBef>
              <a:spcAft>
                <a:spcPct val="0"/>
              </a:spcAft>
              <a:buNone/>
              <a:defRPr sz="1400">
                <a:solidFill>
                  <a:srgbClr val="808080"/>
                </a:solidFill>
                <a:latin typeface="Verdana" pitchFamily="34" charset="0"/>
                <a:ea typeface="+mn-ea"/>
                <a:cs typeface="+mn-cs"/>
              </a:defRPr>
            </a:lvl2pPr>
            <a:lvl3pPr marL="914400" indent="0" algn="l" rtl="0" eaLnBrk="0" fontAlgn="base" hangingPunct="0">
              <a:spcBef>
                <a:spcPct val="20000"/>
              </a:spcBef>
              <a:spcAft>
                <a:spcPct val="0"/>
              </a:spcAft>
              <a:buNone/>
              <a:defRPr sz="1400">
                <a:solidFill>
                  <a:srgbClr val="808080"/>
                </a:solidFill>
                <a:latin typeface="Verdana" pitchFamily="34" charset="0"/>
                <a:ea typeface="+mn-ea"/>
                <a:cs typeface="+mn-cs"/>
              </a:defRPr>
            </a:lvl3pPr>
            <a:lvl4pPr marL="1371600" indent="0" algn="l" rtl="0" eaLnBrk="0" fontAlgn="base" hangingPunct="0">
              <a:spcBef>
                <a:spcPct val="20000"/>
              </a:spcBef>
              <a:spcAft>
                <a:spcPct val="0"/>
              </a:spcAft>
              <a:buNone/>
              <a:defRPr sz="1400">
                <a:solidFill>
                  <a:srgbClr val="808080"/>
                </a:solidFill>
                <a:latin typeface="Verdana" pitchFamily="34" charset="0"/>
                <a:ea typeface="+mn-ea"/>
                <a:cs typeface="+mn-cs"/>
              </a:defRPr>
            </a:lvl4pPr>
            <a:lvl5pPr marL="1828800" indent="0" algn="l" rtl="0" eaLnBrk="0" fontAlgn="base" hangingPunct="0">
              <a:spcBef>
                <a:spcPct val="20000"/>
              </a:spcBef>
              <a:spcAft>
                <a:spcPct val="0"/>
              </a:spcAft>
              <a:buNone/>
              <a:defRPr sz="14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800" b="0" i="0" u="none" strike="noStrike" kern="0" cap="none" spc="0" normalizeH="0" baseline="0" noProof="0" smtClean="0">
                <a:ln>
                  <a:noFill/>
                </a:ln>
                <a:solidFill>
                  <a:schemeClr val="tx1"/>
                </a:solidFill>
                <a:effectLst/>
                <a:uLnTx/>
                <a:uFillTx/>
                <a:latin typeface="Verdana" pitchFamily="34" charset="0"/>
              </a:rPr>
              <a:t>Antes de realizar una operación de concentración (adquisición de control, fusión, escisión e incluso colaboración empresarial), toda empresa del sector eléctrico debe informar a la </a:t>
            </a:r>
            <a:r>
              <a:rPr kumimoji="0" lang="es-ES_tradnl" sz="1800" b="0" i="1" u="none" strike="noStrike" kern="0" cap="none" spc="0" normalizeH="0" baseline="0" noProof="0" smtClean="0">
                <a:ln>
                  <a:noFill/>
                </a:ln>
                <a:solidFill>
                  <a:schemeClr val="tx1"/>
                </a:solidFill>
                <a:effectLst/>
                <a:uLnTx/>
                <a:uFillTx/>
                <a:latin typeface="Verdana" pitchFamily="34" charset="0"/>
              </a:rPr>
              <a:t>SIC</a:t>
            </a:r>
            <a:r>
              <a:rPr kumimoji="0" lang="es-ES_tradnl" sz="1800" b="0" i="0" u="none" strike="noStrike" kern="0" cap="none" spc="0" normalizeH="0" baseline="0" noProof="0" smtClean="0">
                <a:ln>
                  <a:noFill/>
                </a:ln>
                <a:solidFill>
                  <a:schemeClr val="tx1"/>
                </a:solidFill>
                <a:effectLst/>
                <a:uLnTx/>
                <a:uFillTx/>
                <a:latin typeface="Verdana" pitchFamily="34" charset="0"/>
              </a:rPr>
              <a:t> y solicitar autorización de conformidad con la Ley 1340 y la Resolución 10930 de 2015.</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endParaRPr kumimoji="0" lang="es-ES_tradnl" sz="1800" b="0" i="0" u="none" strike="noStrike" kern="0" cap="none" spc="0" normalizeH="0" baseline="0" noProof="0" smtClean="0">
              <a:ln>
                <a:noFill/>
              </a:ln>
              <a:solidFill>
                <a:schemeClr val="tx1"/>
              </a:solidFill>
              <a:effectLst/>
              <a:uLnTx/>
              <a:uFillTx/>
              <a:latin typeface="Verdana" pitchFamily="34" charset="0"/>
            </a:endParaRPr>
          </a:p>
          <a:p>
            <a:pPr marL="1257300" marR="0" lvl="2"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s-CO" altLang="es-CO" sz="1800" b="1" i="0" u="none" strike="noStrike" kern="0" cap="none" spc="0" normalizeH="0" baseline="0" noProof="0" smtClean="0">
                <a:ln>
                  <a:noFill/>
                </a:ln>
                <a:solidFill>
                  <a:schemeClr val="tx1"/>
                </a:solidFill>
                <a:effectLst/>
                <a:uLnTx/>
                <a:uFillTx/>
                <a:latin typeface="Verdana" pitchFamily="34" charset="0"/>
              </a:rPr>
              <a:t>Solicitud de Pre-evaluación</a:t>
            </a:r>
            <a:r>
              <a:rPr kumimoji="0" lang="es-CO" altLang="es-CO" sz="1800" b="0" i="0" u="none" strike="noStrike" kern="0" cap="none" spc="0" normalizeH="0" baseline="0" noProof="0" smtClean="0">
                <a:ln>
                  <a:noFill/>
                </a:ln>
                <a:solidFill>
                  <a:schemeClr val="tx1"/>
                </a:solidFill>
                <a:effectLst/>
                <a:uLnTx/>
                <a:uFillTx/>
                <a:latin typeface="Verdana" pitchFamily="34" charset="0"/>
              </a:rPr>
              <a:t>: Si las empresas de manera conjunta tienen </a:t>
            </a:r>
            <a:r>
              <a:rPr kumimoji="0" lang="es-CO" altLang="es-CO" sz="1800" b="1" i="0" u="sng" strike="noStrike" kern="0" cap="none" spc="0" normalizeH="0" baseline="0" noProof="0" smtClean="0">
                <a:ln>
                  <a:noFill/>
                </a:ln>
                <a:solidFill>
                  <a:schemeClr val="tx1"/>
                </a:solidFill>
                <a:effectLst/>
                <a:uLnTx/>
                <a:uFillTx/>
                <a:latin typeface="Verdana" pitchFamily="34" charset="0"/>
              </a:rPr>
              <a:t>más</a:t>
            </a:r>
            <a:r>
              <a:rPr kumimoji="0" lang="es-CO" altLang="es-CO" sz="1800" b="0" i="0" u="none" strike="noStrike" kern="0" cap="none" spc="0" normalizeH="0" baseline="0" noProof="0" smtClean="0">
                <a:ln>
                  <a:noFill/>
                </a:ln>
                <a:solidFill>
                  <a:schemeClr val="tx1"/>
                </a:solidFill>
                <a:effectLst/>
                <a:uLnTx/>
                <a:uFillTx/>
                <a:latin typeface="Verdana" pitchFamily="34" charset="0"/>
              </a:rPr>
              <a:t> del 20% del mercado.</a:t>
            </a:r>
          </a:p>
          <a:p>
            <a:pPr marL="1257300" marR="0" lvl="2"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s-CO" altLang="es-CO" sz="1800" b="1" i="0" u="none" strike="noStrike" kern="0" cap="none" spc="0" normalizeH="0" baseline="0" noProof="0" smtClean="0">
                <a:ln>
                  <a:noFill/>
                </a:ln>
                <a:solidFill>
                  <a:schemeClr val="tx1"/>
                </a:solidFill>
                <a:effectLst/>
                <a:uLnTx/>
                <a:uFillTx/>
                <a:latin typeface="Verdana" pitchFamily="34" charset="0"/>
              </a:rPr>
              <a:t>Notificación Simple</a:t>
            </a:r>
            <a:r>
              <a:rPr kumimoji="0" lang="es-CO" altLang="es-CO" sz="1800" b="0" i="0" u="none" strike="noStrike" kern="0" cap="none" spc="0" normalizeH="0" baseline="0" noProof="0" smtClean="0">
                <a:ln>
                  <a:noFill/>
                </a:ln>
                <a:solidFill>
                  <a:schemeClr val="tx1"/>
                </a:solidFill>
                <a:effectLst/>
                <a:uLnTx/>
                <a:uFillTx/>
                <a:latin typeface="Verdana" pitchFamily="34" charset="0"/>
              </a:rPr>
              <a:t>: </a:t>
            </a:r>
            <a:r>
              <a:rPr kumimoji="0" lang="es-CO" altLang="es-CO" sz="1800" b="1" i="0" u="sng" strike="noStrike" kern="0" cap="none" spc="0" normalizeH="0" baseline="0" noProof="0" smtClean="0">
                <a:ln>
                  <a:noFill/>
                </a:ln>
                <a:solidFill>
                  <a:schemeClr val="tx1"/>
                </a:solidFill>
                <a:effectLst/>
                <a:uLnTx/>
                <a:uFillTx/>
                <a:latin typeface="Verdana" pitchFamily="34" charset="0"/>
              </a:rPr>
              <a:t>menos</a:t>
            </a:r>
            <a:r>
              <a:rPr kumimoji="0" lang="es-CO" altLang="es-CO" sz="1800" b="0" i="0" u="none" strike="noStrike" kern="0" cap="none" spc="0" normalizeH="0" baseline="0" noProof="0" smtClean="0">
                <a:ln>
                  <a:noFill/>
                </a:ln>
                <a:solidFill>
                  <a:schemeClr val="tx1"/>
                </a:solidFill>
                <a:effectLst/>
                <a:uLnTx/>
                <a:uFillTx/>
                <a:latin typeface="Verdana" pitchFamily="34" charset="0"/>
              </a:rPr>
              <a:t> del 20% del mercado.</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0" cap="none" spc="0" normalizeH="0" baseline="0" noProof="0" smtClean="0">
              <a:ln>
                <a:noFill/>
              </a:ln>
              <a:solidFill>
                <a:schemeClr val="tx1"/>
              </a:solidFill>
              <a:effectLst/>
              <a:uLnTx/>
              <a:uFillTx/>
              <a:latin typeface="Verdana"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r>
              <a:rPr kumimoji="0" lang="es-ES_tradnl" sz="1800" b="0" i="0" u="none" strike="noStrike" kern="0" cap="none" spc="0" normalizeH="0" baseline="0" noProof="0" smtClean="0">
                <a:ln>
                  <a:noFill/>
                </a:ln>
                <a:solidFill>
                  <a:schemeClr val="tx1"/>
                </a:solidFill>
                <a:effectLst/>
                <a:uLnTx/>
                <a:uFillTx/>
                <a:latin typeface="Verdana" pitchFamily="34" charset="0"/>
              </a:rPr>
              <a:t>Después de estudiar los límites fijados por las leyes 142 y 143, y los actos administrativos dictados por la </a:t>
            </a:r>
            <a:r>
              <a:rPr kumimoji="0" lang="es-ES_tradnl" sz="1800" b="0" i="1" u="none" strike="noStrike" kern="0" cap="none" spc="0" normalizeH="0" baseline="0" noProof="0" smtClean="0">
                <a:ln>
                  <a:noFill/>
                </a:ln>
                <a:solidFill>
                  <a:schemeClr val="tx1"/>
                </a:solidFill>
                <a:effectLst/>
                <a:uLnTx/>
                <a:uFillTx/>
                <a:latin typeface="Verdana" pitchFamily="34" charset="0"/>
              </a:rPr>
              <a:t>CREG</a:t>
            </a:r>
            <a:r>
              <a:rPr kumimoji="0" lang="es-ES_tradnl" sz="1800" b="0" i="0" u="none" strike="noStrike" kern="0" cap="none" spc="0" normalizeH="0" baseline="0" noProof="0" smtClean="0">
                <a:ln>
                  <a:noFill/>
                </a:ln>
                <a:solidFill>
                  <a:schemeClr val="tx1"/>
                </a:solidFill>
                <a:effectLst/>
                <a:uLnTx/>
                <a:uFillTx/>
                <a:latin typeface="Verdana" pitchFamily="34" charset="0"/>
              </a:rPr>
              <a:t>, la SIC procede a proferir su decisión dentro del plazo previsto por la ley.</a:t>
            </a: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endParaRPr kumimoji="0" lang="es-ES_tradnl" sz="1800" b="0" i="0" u="sng" strike="noStrike" kern="0" cap="none" spc="0" normalizeH="0" baseline="0" noProof="0" smtClean="0">
              <a:ln>
                <a:noFill/>
              </a:ln>
              <a:solidFill>
                <a:schemeClr val="tx1"/>
              </a:solidFill>
              <a:effectLst/>
              <a:uLnTx/>
              <a:uFillTx/>
              <a:latin typeface="Verdana"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charset="0"/>
              <a:buChar char="•"/>
              <a:tabLst/>
              <a:defRPr/>
            </a:pPr>
            <a:endParaRPr kumimoji="0" lang="es-ES_tradnl" sz="1800" b="0" i="0" u="sng" strike="noStrike" kern="0" cap="none" spc="0" normalizeH="0" baseline="0" noProof="0" dirty="0">
              <a:ln>
                <a:noFill/>
              </a:ln>
              <a:solidFill>
                <a:schemeClr val="tx1"/>
              </a:solidFill>
              <a:effectLst/>
              <a:uLnTx/>
              <a:uFillTx/>
              <a:latin typeface="Verdana" pitchFamily="34" charset="0"/>
            </a:endParaRPr>
          </a:p>
        </p:txBody>
      </p:sp>
      <p:sp>
        <p:nvSpPr>
          <p:cNvPr id="8" name="Marcador de contenido 1"/>
          <p:cNvSpPr txBox="1">
            <a:spLocks/>
          </p:cNvSpPr>
          <p:nvPr/>
        </p:nvSpPr>
        <p:spPr bwMode="auto">
          <a:xfrm>
            <a:off x="375836" y="0"/>
            <a:ext cx="8768164"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20000"/>
              </a:spcBef>
              <a:spcAft>
                <a:spcPct val="0"/>
              </a:spcAft>
              <a:buNone/>
              <a:defRPr sz="2400" b="1" baseline="0">
                <a:solidFill>
                  <a:srgbClr val="78278B"/>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s-ES_tradnl" kern="0" smtClean="0">
                <a:latin typeface="Verdana" charset="0"/>
                <a:ea typeface="Verdana" charset="0"/>
                <a:cs typeface="Verdana" charset="0"/>
              </a:rPr>
              <a:t>Integraciones empresariales</a:t>
            </a:r>
          </a:p>
          <a:p>
            <a:endParaRPr lang="es-ES_tradnl" kern="0" dirty="0">
              <a:latin typeface="Verdana" charset="0"/>
              <a:ea typeface="Verdana" charset="0"/>
              <a:cs typeface="Verdana" charset="0"/>
            </a:endParaRPr>
          </a:p>
        </p:txBody>
      </p:sp>
      <p:sp>
        <p:nvSpPr>
          <p:cNvPr id="9" name="TextBox 2"/>
          <p:cNvSpPr txBox="1"/>
          <p:nvPr/>
        </p:nvSpPr>
        <p:spPr>
          <a:xfrm>
            <a:off x="1873913" y="2636912"/>
            <a:ext cx="184731" cy="461665"/>
          </a:xfrm>
          <a:prstGeom prst="rect">
            <a:avLst/>
          </a:prstGeom>
          <a:noFill/>
        </p:spPr>
        <p:txBody>
          <a:bodyPr wrap="none" rtlCol="0">
            <a:spAutoFit/>
          </a:bodyPr>
          <a:lstStyle/>
          <a:p>
            <a:pPr eaLnBrk="0" fontAlgn="base" hangingPunct="0">
              <a:spcBef>
                <a:spcPct val="0"/>
              </a:spcBef>
              <a:spcAft>
                <a:spcPct val="0"/>
              </a:spcAft>
            </a:pPr>
            <a:endParaRPr lang="es-ES_tradnl" sz="2400" dirty="0">
              <a:latin typeface="Arial" panose="020B0604020202020204" pitchFamily="34" charset="0"/>
              <a:ea typeface="ＭＳ Ｐゴシック" panose="020B0600070205080204" pitchFamily="34" charset="-128"/>
            </a:endParaRPr>
          </a:p>
        </p:txBody>
      </p:sp>
      <p:sp>
        <p:nvSpPr>
          <p:cNvPr id="10" name="TextBox 3"/>
          <p:cNvSpPr txBox="1"/>
          <p:nvPr/>
        </p:nvSpPr>
        <p:spPr>
          <a:xfrm>
            <a:off x="3216950" y="4491810"/>
            <a:ext cx="184731" cy="461665"/>
          </a:xfrm>
          <a:prstGeom prst="rect">
            <a:avLst/>
          </a:prstGeom>
          <a:noFill/>
        </p:spPr>
        <p:txBody>
          <a:bodyPr wrap="none" rtlCol="0">
            <a:spAutoFit/>
          </a:bodyPr>
          <a:lstStyle/>
          <a:p>
            <a:pPr eaLnBrk="0" fontAlgn="base" hangingPunct="0">
              <a:spcBef>
                <a:spcPct val="0"/>
              </a:spcBef>
              <a:spcAft>
                <a:spcPct val="0"/>
              </a:spcAft>
            </a:pPr>
            <a:endParaRPr lang="es-ES_tradnl" sz="2400"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36359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Content Placeholder 2"/>
          <p:cNvSpPr>
            <a:spLocks/>
          </p:cNvSpPr>
          <p:nvPr/>
        </p:nvSpPr>
        <p:spPr bwMode="auto">
          <a:xfrm>
            <a:off x="323528" y="2276872"/>
            <a:ext cx="8229600"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spcBef>
                <a:spcPts val="2563"/>
              </a:spcBef>
            </a:pPr>
            <a:r>
              <a:rPr lang="en-US" altLang="es-CO" sz="3800" b="1" dirty="0">
                <a:solidFill>
                  <a:srgbClr val="78278B"/>
                </a:solidFill>
                <a:latin typeface="Verdana" panose="020B0604030504040204" pitchFamily="34" charset="0"/>
              </a:rPr>
              <a:t>Taller </a:t>
            </a:r>
            <a:r>
              <a:rPr lang="en-US" altLang="es-CO" sz="3800" b="1" dirty="0" err="1">
                <a:solidFill>
                  <a:srgbClr val="78278B"/>
                </a:solidFill>
                <a:latin typeface="Verdana" panose="020B0604030504040204" pitchFamily="34" charset="0"/>
              </a:rPr>
              <a:t>sobre</a:t>
            </a:r>
            <a:r>
              <a:rPr lang="en-US" altLang="es-CO" sz="3800" b="1" dirty="0">
                <a:solidFill>
                  <a:srgbClr val="78278B"/>
                </a:solidFill>
                <a:latin typeface="Verdana" panose="020B0604030504040204" pitchFamily="34" charset="0"/>
              </a:rPr>
              <a:t> Derecho de la </a:t>
            </a:r>
            <a:r>
              <a:rPr lang="en-US" altLang="es-CO" sz="3800" b="1" dirty="0" err="1">
                <a:solidFill>
                  <a:srgbClr val="78278B"/>
                </a:solidFill>
                <a:latin typeface="Verdana" panose="020B0604030504040204" pitchFamily="34" charset="0"/>
              </a:rPr>
              <a:t>Competencia</a:t>
            </a:r>
            <a:r>
              <a:rPr lang="en-US" altLang="es-CO" sz="3800" b="1" dirty="0">
                <a:solidFill>
                  <a:srgbClr val="78278B"/>
                </a:solidFill>
                <a:latin typeface="Verdana" panose="020B0604030504040204" pitchFamily="34" charset="0"/>
              </a:rPr>
              <a:t> </a:t>
            </a:r>
            <a:r>
              <a:rPr lang="en-US" altLang="es-CO" sz="3800" b="1" dirty="0" err="1">
                <a:solidFill>
                  <a:srgbClr val="78278B"/>
                </a:solidFill>
                <a:latin typeface="Verdana" panose="020B0604030504040204" pitchFamily="34" charset="0"/>
              </a:rPr>
              <a:t>en</a:t>
            </a:r>
            <a:r>
              <a:rPr lang="en-US" altLang="es-CO" sz="3800" b="1" dirty="0">
                <a:solidFill>
                  <a:srgbClr val="78278B"/>
                </a:solidFill>
                <a:latin typeface="Verdana" panose="020B0604030504040204" pitchFamily="34" charset="0"/>
              </a:rPr>
              <a:t> el Sector </a:t>
            </a:r>
            <a:r>
              <a:rPr lang="en-US" altLang="es-CO" sz="3800" b="1" dirty="0" err="1">
                <a:solidFill>
                  <a:srgbClr val="78278B"/>
                </a:solidFill>
                <a:latin typeface="Verdana" panose="020B0604030504040204" pitchFamily="34" charset="0"/>
              </a:rPr>
              <a:t>Eléctrico</a:t>
            </a:r>
            <a:endParaRPr lang="en-US" altLang="es-CO" sz="3800" b="1" dirty="0">
              <a:solidFill>
                <a:srgbClr val="78278B"/>
              </a:solidFill>
              <a:latin typeface="Verdana" panose="020B0604030504040204" pitchFamily="34" charset="0"/>
            </a:endParaRPr>
          </a:p>
          <a:p>
            <a:pPr>
              <a:spcBef>
                <a:spcPts val="2563"/>
              </a:spcBef>
            </a:pPr>
            <a:r>
              <a:rPr lang="es-CO" altLang="es-CO" sz="3800" b="1" dirty="0">
                <a:solidFill>
                  <a:srgbClr val="78278B"/>
                </a:solidFill>
                <a:latin typeface="Verdana" panose="020B0604030504040204" pitchFamily="34" charset="0"/>
              </a:rPr>
              <a:t>	</a:t>
            </a:r>
          </a:p>
          <a:p>
            <a:pPr>
              <a:spcBef>
                <a:spcPts val="2563"/>
              </a:spcBef>
            </a:pPr>
            <a:r>
              <a:rPr lang="es-MX" altLang="es-CO" sz="3800" b="1" dirty="0">
                <a:solidFill>
                  <a:srgbClr val="78278B"/>
                </a:solidFill>
                <a:latin typeface="Verdana" panose="020B0604030504040204" pitchFamily="34" charset="0"/>
              </a:rPr>
              <a:t>	</a:t>
            </a:r>
            <a:endParaRPr lang="en-US" altLang="es-CO" sz="3600" b="1" dirty="0">
              <a:solidFill>
                <a:srgbClr val="78278B"/>
              </a:solidFill>
              <a:latin typeface="Verdana" panose="020B0604030504040204" pitchFamily="34" charset="0"/>
            </a:endParaRPr>
          </a:p>
        </p:txBody>
      </p:sp>
    </p:spTree>
    <p:extLst>
      <p:ext uri="{BB962C8B-B14F-4D97-AF65-F5344CB8AC3E}">
        <p14:creationId xmlns:p14="http://schemas.microsoft.com/office/powerpoint/2010/main" val="2891317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dirty="0"/>
          </a:p>
        </p:txBody>
      </p:sp>
      <p:sp>
        <p:nvSpPr>
          <p:cNvPr id="6"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1200" b="0" i="0" u="none" strike="noStrike" kern="1200" cap="none" spc="0" normalizeH="0" baseline="0" noProof="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GPADM5-#225214-v1-XM_Presentación_Resultados_Taller_de_Competencia_.PPTX</a:t>
            </a:r>
            <a:endParaRPr kumimoji="0" lang="es-ES" sz="12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
        <p:nvSpPr>
          <p:cNvPr id="7" name="Marcador de contenido 1"/>
          <p:cNvSpPr txBox="1">
            <a:spLocks/>
          </p:cNvSpPr>
          <p:nvPr/>
        </p:nvSpPr>
        <p:spPr bwMode="auto">
          <a:xfrm>
            <a:off x="432593" y="1579707"/>
            <a:ext cx="8278813" cy="501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342900" marR="0" lvl="0" indent="-285750" algn="just" defTabSz="914400" rtl="0" eaLnBrk="0" fontAlgn="base" latinLnBrk="0" hangingPunct="0">
              <a:lnSpc>
                <a:spcPct val="100000"/>
              </a:lnSpc>
              <a:spcBef>
                <a:spcPts val="0"/>
              </a:spcBef>
              <a:spcAft>
                <a:spcPct val="0"/>
              </a:spcAft>
              <a:buClrTx/>
              <a:buSzTx/>
              <a:buFontTx/>
              <a:buChar char="•"/>
              <a:tabLst/>
              <a:defRPr/>
            </a:pPr>
            <a:r>
              <a:rPr kumimoji="0" lang="es-MX" altLang="es-CO" sz="1400" b="0" i="0" u="none" strike="noStrike" kern="0" cap="none" spc="0" normalizeH="0" baseline="0" noProof="0" dirty="0" smtClean="0">
                <a:ln>
                  <a:noFill/>
                </a:ln>
                <a:solidFill>
                  <a:schemeClr val="tx1"/>
                </a:solidFill>
                <a:effectLst/>
                <a:uLnTx/>
                <a:uFillTx/>
                <a:latin typeface="Verdana" pitchFamily="34" charset="0"/>
              </a:rPr>
              <a:t>El incumplimiento de las normas sobre protección de la competencia puede dar lugar a multas para las personas jurídicas que ascienden a 100.000 salarios mínimos legales mensuales vigentes y, para personas naturales, que ascienden a 2.000 salarios mínimos legales mensuales vigentes. </a:t>
            </a:r>
          </a:p>
          <a:p>
            <a:pPr marL="342900" marR="0" lvl="0" indent="-285750" algn="just" defTabSz="914400" rtl="0" eaLnBrk="0" fontAlgn="base" latinLnBrk="0" hangingPunct="0">
              <a:lnSpc>
                <a:spcPct val="100000"/>
              </a:lnSpc>
              <a:spcBef>
                <a:spcPts val="0"/>
              </a:spcBef>
              <a:spcAft>
                <a:spcPct val="0"/>
              </a:spcAft>
              <a:buClrTx/>
              <a:buSzTx/>
              <a:buFontTx/>
              <a:buChar char="•"/>
              <a:tabLst/>
              <a:defRPr/>
            </a:pPr>
            <a:endParaRPr kumimoji="0" lang="es-MX" altLang="es-CO" sz="1400" b="0" i="0" u="none" strike="noStrike" kern="0" cap="none" spc="0" normalizeH="0" baseline="0" noProof="0" dirty="0" smtClean="0">
              <a:ln>
                <a:noFill/>
              </a:ln>
              <a:solidFill>
                <a:schemeClr val="tx1"/>
              </a:solidFill>
              <a:effectLst/>
              <a:uLnTx/>
              <a:uFillTx/>
              <a:latin typeface="Verdana" pitchFamily="34" charset="0"/>
            </a:endParaRPr>
          </a:p>
          <a:p>
            <a:pPr marL="342900" marR="0" lvl="0" indent="-285750" algn="just" defTabSz="914400" rtl="0" eaLnBrk="0" fontAlgn="base" latinLnBrk="0" hangingPunct="0">
              <a:lnSpc>
                <a:spcPct val="100000"/>
              </a:lnSpc>
              <a:spcBef>
                <a:spcPts val="0"/>
              </a:spcBef>
              <a:spcAft>
                <a:spcPct val="0"/>
              </a:spcAft>
              <a:buClrTx/>
              <a:buSzTx/>
              <a:buFontTx/>
              <a:buChar char="•"/>
              <a:tabLst/>
              <a:defRPr/>
            </a:pPr>
            <a:r>
              <a:rPr kumimoji="0" lang="es-ES" sz="1400" b="0" i="0" u="none" strike="noStrike" kern="0" cap="none" spc="0" normalizeH="0" baseline="0" noProof="0" dirty="0" smtClean="0">
                <a:ln>
                  <a:noFill/>
                </a:ln>
                <a:solidFill>
                  <a:schemeClr val="tx1"/>
                </a:solidFill>
                <a:effectLst/>
                <a:uLnTx/>
                <a:uFillTx/>
                <a:latin typeface="Verdana" pitchFamily="34" charset="0"/>
              </a:rPr>
              <a:t>Para el caso de conductas que tengan por objeto coludir en licitaciones o concursos, se derivan además de las multas, consecuencias penales para las personas naturales implicadas que podrían oscilar entre los seis (6) y doce (12) años de prisión, e inhabilidad para estos y Las Empresas para contratar con entidades estatales por ocho (8) años. </a:t>
            </a:r>
          </a:p>
          <a:p>
            <a:pPr marL="342900" marR="0" lvl="0" indent="-285750" algn="just" defTabSz="914400" rtl="0" eaLnBrk="0" fontAlgn="base" latinLnBrk="0" hangingPunct="0">
              <a:lnSpc>
                <a:spcPct val="100000"/>
              </a:lnSpc>
              <a:spcBef>
                <a:spcPts val="0"/>
              </a:spcBef>
              <a:spcAft>
                <a:spcPct val="0"/>
              </a:spcAft>
              <a:buClrTx/>
              <a:buSzTx/>
              <a:buFontTx/>
              <a:buChar char="•"/>
              <a:tabLst/>
              <a:defRPr/>
            </a:pPr>
            <a:endParaRPr kumimoji="0" lang="es-ES" sz="1400" b="0" i="0" u="none" strike="noStrike" kern="0" cap="none" spc="0" normalizeH="0" baseline="0" noProof="0" dirty="0" smtClean="0">
              <a:ln>
                <a:noFill/>
              </a:ln>
              <a:solidFill>
                <a:schemeClr val="tx1"/>
              </a:solidFill>
              <a:effectLst/>
              <a:uLnTx/>
              <a:uFillTx/>
              <a:latin typeface="Verdana" pitchFamily="34" charset="0"/>
            </a:endParaRPr>
          </a:p>
          <a:p>
            <a:pPr marL="342900" marR="0" lvl="0" indent="-285750" algn="just" defTabSz="914400" rtl="0" eaLnBrk="0" fontAlgn="base" latinLnBrk="0" hangingPunct="0">
              <a:lnSpc>
                <a:spcPct val="100000"/>
              </a:lnSpc>
              <a:spcBef>
                <a:spcPts val="0"/>
              </a:spcBef>
              <a:spcAft>
                <a:spcPct val="0"/>
              </a:spcAft>
              <a:buClrTx/>
              <a:buSzTx/>
              <a:buFontTx/>
              <a:buChar char="•"/>
              <a:tabLst/>
              <a:defRPr/>
            </a:pPr>
            <a:r>
              <a:rPr kumimoji="0" lang="es-ES" sz="1400" b="0" i="0" u="none" strike="noStrike" kern="0" cap="none" spc="0" normalizeH="0" baseline="0" noProof="0" dirty="0" smtClean="0">
                <a:ln>
                  <a:noFill/>
                </a:ln>
                <a:solidFill>
                  <a:schemeClr val="tx1"/>
                </a:solidFill>
                <a:effectLst/>
                <a:uLnTx/>
                <a:uFillTx/>
                <a:latin typeface="Verdana" pitchFamily="34" charset="0"/>
              </a:rPr>
              <a:t>Igualmente, las infracciones a la libre competencia sancionadas por la Superintendencia de Industria y Comercio (“SIC”) pueden dar lugar además a la instauración de acciones civiles por los perjuicios causados a terceras partes, tales como competidores, proveedores o clientes.</a:t>
            </a:r>
          </a:p>
          <a:p>
            <a:pPr marL="342900" marR="0" lvl="0" indent="-285750" algn="just" defTabSz="914400" rtl="0" eaLnBrk="0" fontAlgn="base" latinLnBrk="0" hangingPunct="0">
              <a:lnSpc>
                <a:spcPct val="100000"/>
              </a:lnSpc>
              <a:spcBef>
                <a:spcPts val="0"/>
              </a:spcBef>
              <a:spcAft>
                <a:spcPct val="0"/>
              </a:spcAft>
              <a:buClrTx/>
              <a:buSzTx/>
              <a:buFontTx/>
              <a:buChar char="•"/>
              <a:tabLst/>
              <a:defRPr/>
            </a:pPr>
            <a:endParaRPr kumimoji="0" lang="es-ES" sz="1400" b="0" i="0" u="none" strike="noStrike" kern="0" cap="none" spc="0" normalizeH="0" baseline="0" noProof="0" dirty="0" smtClean="0">
              <a:ln>
                <a:noFill/>
              </a:ln>
              <a:solidFill>
                <a:schemeClr val="tx1"/>
              </a:solidFill>
              <a:effectLst/>
              <a:uLnTx/>
              <a:uFillTx/>
              <a:latin typeface="Verdana" pitchFamily="34" charset="0"/>
            </a:endParaRPr>
          </a:p>
          <a:p>
            <a:pPr marL="342900" marR="0" lvl="0" indent="-285750" algn="just" defTabSz="914400" rtl="0" eaLnBrk="0" fontAlgn="base" latinLnBrk="0" hangingPunct="0">
              <a:lnSpc>
                <a:spcPct val="100000"/>
              </a:lnSpc>
              <a:spcBef>
                <a:spcPts val="0"/>
              </a:spcBef>
              <a:spcAft>
                <a:spcPct val="0"/>
              </a:spcAft>
              <a:buClrTx/>
              <a:buSzTx/>
              <a:buFontTx/>
              <a:buChar char="•"/>
              <a:tabLst/>
              <a:defRPr/>
            </a:pPr>
            <a:r>
              <a:rPr kumimoji="0" lang="es-ES" sz="1400" b="0" i="0" u="none" strike="noStrike" kern="0" cap="none" spc="0" normalizeH="0" baseline="0" noProof="0" dirty="0" smtClean="0">
                <a:ln>
                  <a:noFill/>
                </a:ln>
                <a:solidFill>
                  <a:schemeClr val="tx1"/>
                </a:solidFill>
                <a:effectLst/>
                <a:uLnTx/>
                <a:uFillTx/>
                <a:latin typeface="Verdana" pitchFamily="34" charset="0"/>
              </a:rPr>
              <a:t>Ejercer el derecho de defensa es costoso, implica tiempo para los investigados, desgaste administrativo en las empresas, y pueden generar un serio daño a la imagen y reputación de Las Empresas.</a:t>
            </a:r>
            <a:endParaRPr kumimoji="0" lang="es-CO" sz="1400" b="0" i="0" u="none" strike="noStrike" kern="0" cap="none" spc="0" normalizeH="0" baseline="0" noProof="0" dirty="0" smtClean="0">
              <a:ln>
                <a:noFill/>
              </a:ln>
              <a:solidFill>
                <a:schemeClr val="tx1"/>
              </a:solidFill>
              <a:effectLst/>
              <a:uLnTx/>
              <a:uFillTx/>
              <a:latin typeface="Verdana" pitchFamily="34" charset="0"/>
            </a:endParaRPr>
          </a:p>
          <a:p>
            <a:pPr marL="342900" marR="0" lvl="0" indent="-285750" algn="just" defTabSz="914400" rtl="0" eaLnBrk="0" fontAlgn="base" latinLnBrk="0" hangingPunct="0">
              <a:lnSpc>
                <a:spcPct val="100000"/>
              </a:lnSpc>
              <a:spcBef>
                <a:spcPts val="0"/>
              </a:spcBef>
              <a:spcAft>
                <a:spcPct val="0"/>
              </a:spcAft>
              <a:buClrTx/>
              <a:buSzTx/>
              <a:buFontTx/>
              <a:buChar char="•"/>
              <a:tabLst/>
              <a:defRPr/>
            </a:pPr>
            <a:endParaRPr kumimoji="0" lang="es-MX" altLang="es-CO" sz="1400" b="0" i="0" u="none" strike="noStrike" kern="0" cap="none" spc="0" normalizeH="0" baseline="0" noProof="0" dirty="0" smtClean="0">
              <a:ln>
                <a:noFill/>
              </a:ln>
              <a:solidFill>
                <a:schemeClr val="tx1"/>
              </a:solidFill>
              <a:effectLst/>
              <a:uLnTx/>
              <a:uFillTx/>
              <a:latin typeface="Verdana" pitchFamily="34" charset="0"/>
            </a:endParaRPr>
          </a:p>
          <a:p>
            <a:pPr marL="342900" marR="0" lvl="0" indent="-285750" algn="just" defTabSz="914400" rtl="0" eaLnBrk="0" fontAlgn="base" latinLnBrk="0" hangingPunct="0">
              <a:lnSpc>
                <a:spcPct val="100000"/>
              </a:lnSpc>
              <a:spcBef>
                <a:spcPts val="0"/>
              </a:spcBef>
              <a:spcAft>
                <a:spcPct val="0"/>
              </a:spcAft>
              <a:buClrTx/>
              <a:buSzTx/>
              <a:buFontTx/>
              <a:buChar char="•"/>
              <a:tabLst/>
              <a:defRPr/>
            </a:pPr>
            <a:endParaRPr kumimoji="0" lang="es-CO" altLang="es-CO" sz="1400" b="0" i="0" u="none" strike="noStrike" kern="0" cap="none" spc="0" normalizeH="0" baseline="0" noProof="0" dirty="0">
              <a:ln>
                <a:noFill/>
              </a:ln>
              <a:solidFill>
                <a:schemeClr val="tx1"/>
              </a:solidFill>
              <a:effectLst/>
              <a:uLnTx/>
              <a:uFillTx/>
              <a:latin typeface="Verdana" pitchFamily="34" charset="0"/>
            </a:endParaRPr>
          </a:p>
        </p:txBody>
      </p:sp>
      <p:sp>
        <p:nvSpPr>
          <p:cNvPr id="8" name="Título 3"/>
          <p:cNvSpPr txBox="1">
            <a:spLocks/>
          </p:cNvSpPr>
          <p:nvPr/>
        </p:nvSpPr>
        <p:spPr bwMode="auto">
          <a:xfrm>
            <a:off x="435720" y="376387"/>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dirty="0" smtClean="0">
                <a:ln>
                  <a:noFill/>
                </a:ln>
                <a:solidFill>
                  <a:srgbClr val="78278B"/>
                </a:solidFill>
                <a:effectLst/>
                <a:uLnTx/>
                <a:uFillTx/>
                <a:latin typeface="Verdana" pitchFamily="34" charset="0"/>
              </a:rPr>
              <a:t>Consecuencias de las Infracciones a la Libre Competencia</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727869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dirty="0"/>
          </a:p>
        </p:txBody>
      </p:sp>
      <p:sp>
        <p:nvSpPr>
          <p:cNvPr id="10" name="Marcador de contenido 5"/>
          <p:cNvSpPr txBox="1">
            <a:spLocks/>
          </p:cNvSpPr>
          <p:nvPr/>
        </p:nvSpPr>
        <p:spPr bwMode="auto">
          <a:xfrm>
            <a:off x="1619672" y="219214"/>
            <a:ext cx="5688632" cy="65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400" b="1" i="0" u="none" strike="noStrike" kern="0" cap="none" spc="0" normalizeH="0" baseline="0" noProof="0" dirty="0" smtClean="0">
                <a:ln>
                  <a:noFill/>
                </a:ln>
                <a:solidFill>
                  <a:schemeClr val="tx1"/>
                </a:solidFill>
                <a:effectLst/>
                <a:uLnTx/>
                <a:uFillTx/>
                <a:latin typeface="Verdana" pitchFamily="34" charset="0"/>
              </a:rPr>
              <a:t>Resumen de “El Taller”</a:t>
            </a: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11"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smtClean="0">
                <a:ln>
                  <a:noFill/>
                </a:ln>
                <a:solidFill>
                  <a:srgbClr val="808080"/>
                </a:solidFill>
                <a:effectLst/>
                <a:uLnTx/>
                <a:uFillTx/>
                <a:latin typeface="Verdana" pitchFamily="34" charset="0"/>
                <a:ea typeface="Verdana" panose="020B0604030504040204" pitchFamily="34" charset="0"/>
                <a:cs typeface="Verdana" panose="020B0604030504040204" pitchFamily="34" charset="0"/>
              </a:rPr>
              <a:t>GPADM5-#225214-v1-XM_Presentación_Resultados_Taller_de_Competencia_.PPTX</a:t>
            </a:r>
            <a:endParaRPr kumimoji="0" lang="es-ES" sz="800" b="0" i="0" u="none" strike="noStrike" kern="1200" cap="none" spc="0" normalizeH="0" baseline="0" noProof="0" dirty="0">
              <a:ln>
                <a:noFill/>
              </a:ln>
              <a:solidFill>
                <a:srgbClr val="808080"/>
              </a:solidFill>
              <a:effectLst/>
              <a:uLnTx/>
              <a:uFillTx/>
              <a:latin typeface="Verdana" pitchFamily="34" charset="0"/>
              <a:ea typeface="Verdana" panose="020B0604030504040204" pitchFamily="34" charset="0"/>
              <a:cs typeface="Verdana" panose="020B0604030504040204" pitchFamily="34" charset="0"/>
            </a:endParaRPr>
          </a:p>
        </p:txBody>
      </p:sp>
      <p:sp>
        <p:nvSpPr>
          <p:cNvPr id="12" name="Marcador de contenido 1"/>
          <p:cNvSpPr txBox="1">
            <a:spLocks/>
          </p:cNvSpPr>
          <p:nvPr/>
        </p:nvSpPr>
        <p:spPr bwMode="auto">
          <a:xfrm>
            <a:off x="432593" y="1360118"/>
            <a:ext cx="5054500" cy="523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57150" marR="0" lvl="0" indent="0" algn="l" defTabSz="914400" rtl="0" eaLnBrk="0" fontAlgn="base" latinLnBrk="0" hangingPunct="0">
              <a:lnSpc>
                <a:spcPct val="100000"/>
              </a:lnSpc>
              <a:spcBef>
                <a:spcPts val="0"/>
              </a:spcBef>
              <a:spcAft>
                <a:spcPct val="0"/>
              </a:spcAft>
              <a:buClrTx/>
              <a:buSzTx/>
              <a:buFontTx/>
              <a:buNone/>
              <a:tabLst/>
              <a:defRPr/>
            </a:pPr>
            <a:r>
              <a:rPr kumimoji="0" lang="es-CO" altLang="es-CO" sz="1400" b="0" i="0" u="none" strike="noStrike" kern="0" cap="none" spc="0" normalizeH="0" baseline="0" noProof="0" dirty="0" smtClean="0">
                <a:ln>
                  <a:noFill/>
                </a:ln>
                <a:solidFill>
                  <a:schemeClr val="tx1"/>
                </a:solidFill>
                <a:effectLst/>
                <a:uLnTx/>
                <a:uFillTx/>
                <a:latin typeface="Verdana" pitchFamily="34" charset="0"/>
              </a:rPr>
              <a:t>El Taller, estuvo compuesto por 3 sesiones en las que:</a:t>
            </a:r>
          </a:p>
          <a:p>
            <a:pPr marL="57150" marR="0" lvl="0" indent="0" algn="l" defTabSz="914400" rtl="0" eaLnBrk="0" fontAlgn="base" latinLnBrk="0" hangingPunct="0">
              <a:lnSpc>
                <a:spcPct val="100000"/>
              </a:lnSpc>
              <a:spcBef>
                <a:spcPts val="0"/>
              </a:spcBef>
              <a:spcAft>
                <a:spcPct val="0"/>
              </a:spcAft>
              <a:buClrTx/>
              <a:buSzTx/>
              <a:buFontTx/>
              <a:buNone/>
              <a:tabLst/>
              <a:defRPr/>
            </a:pPr>
            <a:endParaRPr kumimoji="0" lang="es-CO" altLang="es-CO" sz="1400" b="0" i="0" u="none" strike="noStrike" kern="0" cap="none" spc="0" normalizeH="0" baseline="0" noProof="0" dirty="0" smtClean="0">
              <a:ln>
                <a:noFill/>
              </a:ln>
              <a:solidFill>
                <a:schemeClr val="tx1"/>
              </a:solidFill>
              <a:effectLst/>
              <a:uLnTx/>
              <a:uFillTx/>
              <a:latin typeface="Verdana" pitchFamily="34" charset="0"/>
            </a:endParaRPr>
          </a:p>
          <a:p>
            <a:pPr marL="457200" marR="0" lvl="0" indent="-400050" algn="just" defTabSz="914400" rtl="0" eaLnBrk="0" fontAlgn="base" latinLnBrk="0" hangingPunct="0">
              <a:lnSpc>
                <a:spcPct val="100000"/>
              </a:lnSpc>
              <a:spcBef>
                <a:spcPts val="0"/>
              </a:spcBef>
              <a:spcAft>
                <a:spcPct val="0"/>
              </a:spcAft>
              <a:buClrTx/>
              <a:buSzTx/>
              <a:buFontTx/>
              <a:buAutoNum type="romanLcParenBoth"/>
              <a:tabLst/>
              <a:defRPr/>
            </a:pPr>
            <a:r>
              <a:rPr kumimoji="0" lang="es-CO" altLang="es-CO" sz="1400" b="0" i="0" u="none" strike="noStrike" kern="0" cap="none" spc="0" normalizeH="0" baseline="0" noProof="0" dirty="0" smtClean="0">
                <a:ln>
                  <a:noFill/>
                </a:ln>
                <a:solidFill>
                  <a:schemeClr val="tx1"/>
                </a:solidFill>
                <a:effectLst/>
                <a:uLnTx/>
                <a:uFillTx/>
                <a:latin typeface="Verdana" pitchFamily="34" charset="0"/>
              </a:rPr>
              <a:t>Se hizo una presentación general sobre las normas que integran el régimen general de protección de la competencia en Colombia, así como de las normas especiales del Sector Eléctrico, de forma que los participantes tuvieran la oportunidad de:</a:t>
            </a:r>
          </a:p>
          <a:p>
            <a:pPr marL="57150" marR="0" lvl="0" indent="0" algn="just" defTabSz="914400" rtl="0" eaLnBrk="0" fontAlgn="base" latinLnBrk="0" hangingPunct="0">
              <a:lnSpc>
                <a:spcPct val="100000"/>
              </a:lnSpc>
              <a:spcBef>
                <a:spcPts val="0"/>
              </a:spcBef>
              <a:spcAft>
                <a:spcPct val="0"/>
              </a:spcAft>
              <a:buClrTx/>
              <a:buSzTx/>
              <a:buFontTx/>
              <a:buNone/>
              <a:tabLst/>
              <a:defRPr/>
            </a:pPr>
            <a:endParaRPr kumimoji="0" lang="es-CO" altLang="es-CO" sz="1400" b="0" i="0" u="none" strike="noStrike" kern="0" cap="none" spc="0" normalizeH="0" baseline="0" noProof="0" dirty="0" smtClean="0">
              <a:ln>
                <a:noFill/>
              </a:ln>
              <a:solidFill>
                <a:schemeClr val="tx1"/>
              </a:solidFill>
              <a:effectLst/>
              <a:uLnTx/>
              <a:uFillTx/>
              <a:latin typeface="Verdana" pitchFamily="34" charset="0"/>
            </a:endParaRPr>
          </a:p>
          <a:p>
            <a:pPr marL="800100" marR="0" lvl="1" indent="-342900" algn="just" defTabSz="914400" rtl="0" eaLnBrk="0" fontAlgn="base" latinLnBrk="0" hangingPunct="0">
              <a:lnSpc>
                <a:spcPct val="100000"/>
              </a:lnSpc>
              <a:spcBef>
                <a:spcPts val="0"/>
              </a:spcBef>
              <a:spcAft>
                <a:spcPct val="0"/>
              </a:spcAft>
              <a:buClrTx/>
              <a:buSzTx/>
              <a:buFontTx/>
              <a:buAutoNum type="alphaLcParenR"/>
              <a:tabLst/>
              <a:defRPr/>
            </a:pPr>
            <a:r>
              <a:rPr kumimoji="0" lang="es-CO" altLang="es-CO" sz="1400" b="0" i="0" u="none" strike="noStrike" kern="0" cap="none" spc="0" normalizeH="0" baseline="0" noProof="0" dirty="0" smtClean="0">
                <a:ln>
                  <a:noFill/>
                </a:ln>
                <a:solidFill>
                  <a:schemeClr val="tx1"/>
                </a:solidFill>
                <a:effectLst/>
                <a:uLnTx/>
                <a:uFillTx/>
                <a:latin typeface="Verdana" pitchFamily="34" charset="0"/>
              </a:rPr>
              <a:t>resolver dudas e interiorizar el entendimiento de las conductas; </a:t>
            </a:r>
          </a:p>
          <a:p>
            <a:pPr marL="800100" marR="0" lvl="1" indent="-342900" algn="just" defTabSz="914400" rtl="0" eaLnBrk="0" fontAlgn="base" latinLnBrk="0" hangingPunct="0">
              <a:lnSpc>
                <a:spcPct val="100000"/>
              </a:lnSpc>
              <a:spcBef>
                <a:spcPts val="0"/>
              </a:spcBef>
              <a:spcAft>
                <a:spcPct val="0"/>
              </a:spcAft>
              <a:buClrTx/>
              <a:buSzTx/>
              <a:buFontTx/>
              <a:buAutoNum type="alphaLcParenR"/>
              <a:tabLst/>
              <a:defRPr/>
            </a:pPr>
            <a:r>
              <a:rPr kumimoji="0" lang="es-CO" altLang="es-CO" sz="1400" b="0" i="0" u="none" strike="noStrike" kern="0" cap="none" spc="0" normalizeH="0" baseline="0" noProof="0" dirty="0" smtClean="0">
                <a:ln>
                  <a:noFill/>
                </a:ln>
                <a:solidFill>
                  <a:schemeClr val="tx1"/>
                </a:solidFill>
                <a:effectLst/>
                <a:uLnTx/>
                <a:uFillTx/>
                <a:latin typeface="Verdana" pitchFamily="34" charset="0"/>
              </a:rPr>
              <a:t>identificar, en conjunto con los expositores, riesgos a los que podrían estar expuestas Las Empresas, dadas las características particulares de los mercados en que participan.</a:t>
            </a:r>
          </a:p>
          <a:p>
            <a:pPr marL="800100" marR="0" lvl="1" indent="-342900" algn="just" defTabSz="914400" rtl="0" eaLnBrk="0" fontAlgn="base" latinLnBrk="0" hangingPunct="0">
              <a:lnSpc>
                <a:spcPct val="100000"/>
              </a:lnSpc>
              <a:spcBef>
                <a:spcPts val="0"/>
              </a:spcBef>
              <a:spcAft>
                <a:spcPct val="0"/>
              </a:spcAft>
              <a:buClrTx/>
              <a:buSzTx/>
              <a:buFontTx/>
              <a:buAutoNum type="alphaLcParenR"/>
              <a:tabLst/>
              <a:defRPr/>
            </a:pPr>
            <a:r>
              <a:rPr kumimoji="0" lang="es-CO" altLang="es-CO" sz="1400" b="0" i="0" u="none" strike="noStrike" kern="0" cap="none" spc="0" normalizeH="0" baseline="0" noProof="0" dirty="0" smtClean="0">
                <a:ln>
                  <a:noFill/>
                </a:ln>
                <a:solidFill>
                  <a:schemeClr val="tx1"/>
                </a:solidFill>
                <a:effectLst/>
                <a:uLnTx/>
                <a:uFillTx/>
                <a:latin typeface="Verdana" pitchFamily="34" charset="0"/>
              </a:rPr>
              <a:t>presentar acciones y actividades que sirvieran para mitigar los riesgos identificados. </a:t>
            </a:r>
          </a:p>
          <a:p>
            <a:pPr marL="457200" marR="0" lvl="1" indent="0" algn="just" defTabSz="914400" rtl="0" eaLnBrk="0" fontAlgn="base" latinLnBrk="0" hangingPunct="0">
              <a:lnSpc>
                <a:spcPct val="100000"/>
              </a:lnSpc>
              <a:spcBef>
                <a:spcPts val="0"/>
              </a:spcBef>
              <a:spcAft>
                <a:spcPct val="0"/>
              </a:spcAft>
              <a:buClrTx/>
              <a:buSzTx/>
              <a:buFontTx/>
              <a:buNone/>
              <a:tabLst/>
              <a:defRPr/>
            </a:pPr>
            <a:endParaRPr kumimoji="0" lang="es-CO" altLang="es-CO" sz="1400" b="0" i="0" u="none" strike="noStrike" kern="0" cap="none" spc="0" normalizeH="0" baseline="0" noProof="0" dirty="0" smtClean="0">
              <a:ln>
                <a:noFill/>
              </a:ln>
              <a:solidFill>
                <a:schemeClr val="tx1"/>
              </a:solidFill>
              <a:effectLst/>
              <a:uLnTx/>
              <a:uFillTx/>
              <a:latin typeface="Verdana" pitchFamily="34" charset="0"/>
            </a:endParaRPr>
          </a:p>
          <a:p>
            <a:pPr marL="457200" marR="0" lvl="0" indent="-400050" algn="just" defTabSz="914400" rtl="0" eaLnBrk="0" fontAlgn="base" latinLnBrk="0" hangingPunct="0">
              <a:lnSpc>
                <a:spcPct val="100000"/>
              </a:lnSpc>
              <a:spcBef>
                <a:spcPts val="0"/>
              </a:spcBef>
              <a:spcAft>
                <a:spcPct val="0"/>
              </a:spcAft>
              <a:buClrTx/>
              <a:buSzTx/>
              <a:buFontTx/>
              <a:buAutoNum type="romanLcParenBoth"/>
              <a:tabLst/>
              <a:defRPr/>
            </a:pPr>
            <a:endParaRPr kumimoji="0" lang="es-CO" altLang="es-CO" sz="1400" b="0" i="0" u="none" strike="noStrike" kern="0" cap="none" spc="0" normalizeH="0" baseline="0" noProof="0" dirty="0">
              <a:ln>
                <a:noFill/>
              </a:ln>
              <a:solidFill>
                <a:schemeClr val="tx1"/>
              </a:solidFill>
              <a:effectLst/>
              <a:uLnTx/>
              <a:uFillTx/>
              <a:latin typeface="Verdana" pitchFamily="34" charset="0"/>
            </a:endParaRPr>
          </a:p>
        </p:txBody>
      </p:sp>
      <p:sp>
        <p:nvSpPr>
          <p:cNvPr id="13" name="Título 3"/>
          <p:cNvSpPr txBox="1">
            <a:spLocks/>
          </p:cNvSpPr>
          <p:nvPr/>
        </p:nvSpPr>
        <p:spPr bwMode="auto">
          <a:xfrm>
            <a:off x="432593" y="855715"/>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smtClean="0">
                <a:ln>
                  <a:noFill/>
                </a:ln>
                <a:solidFill>
                  <a:srgbClr val="78278B"/>
                </a:solidFill>
                <a:effectLst/>
                <a:uLnTx/>
                <a:uFillTx/>
                <a:latin typeface="Verdana" pitchFamily="34" charset="0"/>
              </a:rPr>
              <a:t>El Taller en el Sector Eléctrico I</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412784" y="709094"/>
            <a:ext cx="1612036" cy="2339224"/>
          </a:xfrm>
          <a:prstGeom prst="rect">
            <a:avLst/>
          </a:prstGeom>
        </p:spPr>
      </p:pic>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178" y="4736496"/>
            <a:ext cx="2771249" cy="1709717"/>
          </a:xfrm>
          <a:prstGeom prst="rect">
            <a:avLst/>
          </a:prstGeom>
        </p:spPr>
      </p:pic>
      <p:pic>
        <p:nvPicPr>
          <p:cNvPr id="16" name="Imagen 15"/>
          <p:cNvPicPr>
            <a:picLocks noChangeAspect="1"/>
          </p:cNvPicPr>
          <p:nvPr/>
        </p:nvPicPr>
        <p:blipFill rotWithShape="1">
          <a:blip r:embed="rId4" cstate="print">
            <a:extLst>
              <a:ext uri="{28A0092B-C50C-407E-A947-70E740481C1C}">
                <a14:useLocalDpi xmlns:a14="http://schemas.microsoft.com/office/drawing/2010/main" val="0"/>
              </a:ext>
            </a:extLst>
          </a:blip>
          <a:srcRect t="26286"/>
          <a:stretch/>
        </p:blipFill>
        <p:spPr>
          <a:xfrm>
            <a:off x="5837728" y="2947898"/>
            <a:ext cx="2771249" cy="1630750"/>
          </a:xfrm>
          <a:prstGeom prst="rect">
            <a:avLst/>
          </a:prstGeom>
        </p:spPr>
      </p:pic>
    </p:spTree>
    <p:extLst>
      <p:ext uri="{BB962C8B-B14F-4D97-AF65-F5344CB8AC3E}">
        <p14:creationId xmlns:p14="http://schemas.microsoft.com/office/powerpoint/2010/main" val="2124137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dirty="0"/>
          </a:p>
        </p:txBody>
      </p:sp>
      <p:sp>
        <p:nvSpPr>
          <p:cNvPr id="9" name="Marcador de contenido 5"/>
          <p:cNvSpPr txBox="1">
            <a:spLocks/>
          </p:cNvSpPr>
          <p:nvPr/>
        </p:nvSpPr>
        <p:spPr bwMode="auto">
          <a:xfrm>
            <a:off x="1619672" y="219214"/>
            <a:ext cx="5688632" cy="65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400" b="1" i="0" u="none" strike="noStrike" kern="0" cap="none" spc="0" normalizeH="0" baseline="0" noProof="0" smtClean="0">
                <a:ln>
                  <a:noFill/>
                </a:ln>
                <a:solidFill>
                  <a:schemeClr val="tx1"/>
                </a:solidFill>
                <a:effectLst/>
                <a:uLnTx/>
                <a:uFillTx/>
                <a:latin typeface="Verdana" pitchFamily="34" charset="0"/>
              </a:rPr>
              <a:t>Resumen de “El Taller”</a:t>
            </a:r>
          </a:p>
          <a:p>
            <a:pPr marL="0" marR="0" lvl="0" indent="0" algn="ctr" defTabSz="914400" rtl="0" eaLnBrk="0" fontAlgn="base" latinLnBrk="0" hangingPunct="0">
              <a:lnSpc>
                <a:spcPct val="100000"/>
              </a:lnSpc>
              <a:spcBef>
                <a:spcPct val="20000"/>
              </a:spcBef>
              <a:spcAft>
                <a:spcPct val="0"/>
              </a:spcAft>
              <a:buClrTx/>
              <a:buSzTx/>
              <a:buFontTx/>
              <a:buNone/>
              <a:tabLst/>
              <a:defRPr/>
            </a:pP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10"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GPADM5-#225214-v1-XM_Presentación_Resultados_Taller_de_Competencia_.PPTX</a:t>
            </a:r>
            <a:endParaRPr kumimoji="0" lang="es-ES" sz="8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
        <p:nvSpPr>
          <p:cNvPr id="11" name="Marcador de contenido 1"/>
          <p:cNvSpPr txBox="1">
            <a:spLocks/>
          </p:cNvSpPr>
          <p:nvPr/>
        </p:nvSpPr>
        <p:spPr bwMode="auto">
          <a:xfrm>
            <a:off x="432593" y="1239617"/>
            <a:ext cx="5003504" cy="523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57150" marR="0" lvl="0" indent="0" algn="just" defTabSz="914400" rtl="0" eaLnBrk="0" fontAlgn="base" latinLnBrk="0" hangingPunct="0">
              <a:lnSpc>
                <a:spcPct val="100000"/>
              </a:lnSpc>
              <a:spcBef>
                <a:spcPts val="0"/>
              </a:spcBef>
              <a:spcAft>
                <a:spcPct val="0"/>
              </a:spcAft>
              <a:buClrTx/>
              <a:buSzTx/>
              <a:buFontTx/>
              <a:buNone/>
              <a:tabLst/>
              <a:defRPr/>
            </a:pPr>
            <a:r>
              <a:rPr kumimoji="0" lang="es-CO" altLang="es-CO" sz="1550" b="0" i="0" u="none" strike="noStrike" kern="0" cap="none" spc="0" normalizeH="0" baseline="0" noProof="0" smtClean="0">
                <a:ln>
                  <a:noFill/>
                </a:ln>
                <a:solidFill>
                  <a:schemeClr val="tx1"/>
                </a:solidFill>
                <a:effectLst/>
                <a:uLnTx/>
                <a:uFillTx/>
                <a:latin typeface="Verdana" pitchFamily="34" charset="0"/>
              </a:rPr>
              <a:t>(ii) Se elaboró un primer borrador de una matriz de riesgos con base en las discusiones sostenidas en la primera sesión y la identificación de situaciones a las que Las Empresas podrían verse expuestas. </a:t>
            </a:r>
          </a:p>
          <a:p>
            <a:pPr marL="57150" marR="0" lvl="0" indent="0" algn="just" defTabSz="914400" rtl="0" eaLnBrk="0" fontAlgn="base" latinLnBrk="0" hangingPunct="0">
              <a:lnSpc>
                <a:spcPct val="100000"/>
              </a:lnSpc>
              <a:spcBef>
                <a:spcPts val="0"/>
              </a:spcBef>
              <a:spcAft>
                <a:spcPct val="0"/>
              </a:spcAft>
              <a:buClrTx/>
              <a:buSzTx/>
              <a:buFontTx/>
              <a:buNone/>
              <a:tabLst/>
              <a:defRPr/>
            </a:pPr>
            <a:endParaRPr kumimoji="0" lang="es-CO" altLang="es-CO" sz="1550" b="0" i="0" u="none" strike="noStrike" kern="0" cap="none" spc="0" normalizeH="0" baseline="0" noProof="0" smtClean="0">
              <a:ln>
                <a:noFill/>
              </a:ln>
              <a:solidFill>
                <a:schemeClr val="tx1"/>
              </a:solidFill>
              <a:effectLst/>
              <a:uLnTx/>
              <a:uFillTx/>
              <a:latin typeface="Verdana" pitchFamily="34" charset="0"/>
            </a:endParaRPr>
          </a:p>
          <a:p>
            <a:pPr marL="57150" marR="0" lvl="0" indent="0" algn="just" defTabSz="914400" rtl="0" eaLnBrk="0" fontAlgn="base" latinLnBrk="0" hangingPunct="0">
              <a:lnSpc>
                <a:spcPct val="100000"/>
              </a:lnSpc>
              <a:spcBef>
                <a:spcPts val="0"/>
              </a:spcBef>
              <a:spcAft>
                <a:spcPct val="0"/>
              </a:spcAft>
              <a:buClrTx/>
              <a:buSzTx/>
              <a:buFontTx/>
              <a:buNone/>
              <a:tabLst/>
              <a:defRPr/>
            </a:pPr>
            <a:r>
              <a:rPr kumimoji="0" lang="es-CO" altLang="es-CO" sz="1550" b="0" i="0" u="none" strike="noStrike" kern="0" cap="none" spc="0" normalizeH="0" baseline="0" noProof="0" smtClean="0">
                <a:ln>
                  <a:noFill/>
                </a:ln>
                <a:solidFill>
                  <a:schemeClr val="tx1"/>
                </a:solidFill>
                <a:effectLst/>
                <a:uLnTx/>
                <a:uFillTx/>
                <a:latin typeface="Verdana" pitchFamily="34" charset="0"/>
              </a:rPr>
              <a:t>(iii) A partir de la información recolectada, se actualizó la matriz de riesgos y se desarrollaron a mayor profundidad los posibles métodos de mitigación de forma que se plasmaron finalmente en el Manual de Buenas Prácticas de Competencia que se ha entregado a Las Empresas.</a:t>
            </a:r>
          </a:p>
          <a:p>
            <a:pPr marL="57150" marR="0" lvl="0" indent="0" algn="just" defTabSz="914400" rtl="0" eaLnBrk="0" fontAlgn="base" latinLnBrk="0" hangingPunct="0">
              <a:lnSpc>
                <a:spcPct val="100000"/>
              </a:lnSpc>
              <a:spcBef>
                <a:spcPts val="0"/>
              </a:spcBef>
              <a:spcAft>
                <a:spcPct val="0"/>
              </a:spcAft>
              <a:buClrTx/>
              <a:buSzTx/>
              <a:buFontTx/>
              <a:buNone/>
              <a:tabLst/>
              <a:defRPr/>
            </a:pPr>
            <a:endParaRPr kumimoji="0" lang="es-CO" altLang="es-CO" sz="1550" b="0" i="0" u="none" strike="noStrike" kern="0" cap="none" spc="0" normalizeH="0" baseline="0" noProof="0" smtClean="0">
              <a:ln>
                <a:noFill/>
              </a:ln>
              <a:solidFill>
                <a:schemeClr val="tx1"/>
              </a:solidFill>
              <a:effectLst/>
              <a:uLnTx/>
              <a:uFillTx/>
              <a:latin typeface="Verdana" pitchFamily="34" charset="0"/>
            </a:endParaRPr>
          </a:p>
          <a:p>
            <a:pPr marL="57150" marR="0" lvl="0" indent="0" algn="just" defTabSz="914400" rtl="0" eaLnBrk="0" fontAlgn="base" latinLnBrk="0" hangingPunct="0">
              <a:lnSpc>
                <a:spcPct val="100000"/>
              </a:lnSpc>
              <a:spcBef>
                <a:spcPts val="0"/>
              </a:spcBef>
              <a:spcAft>
                <a:spcPct val="0"/>
              </a:spcAft>
              <a:buClrTx/>
              <a:buSzTx/>
              <a:buFontTx/>
              <a:buNone/>
              <a:tabLst/>
              <a:defRPr/>
            </a:pPr>
            <a:r>
              <a:rPr kumimoji="0" lang="es-CO" altLang="es-CO" sz="1550" b="0" i="0" u="none" strike="noStrike" kern="0" cap="none" spc="0" normalizeH="0" baseline="0" noProof="0" smtClean="0">
                <a:ln>
                  <a:noFill/>
                </a:ln>
                <a:solidFill>
                  <a:schemeClr val="tx1"/>
                </a:solidFill>
                <a:effectLst/>
                <a:uLnTx/>
                <a:uFillTx/>
                <a:latin typeface="Verdana" pitchFamily="34" charset="0"/>
              </a:rPr>
              <a:t>(iv) </a:t>
            </a:r>
            <a:r>
              <a:rPr kumimoji="0" lang="es-MX" altLang="es-CO" sz="1550" b="0" i="0" u="none" strike="noStrike" kern="0" cap="none" spc="0" normalizeH="0" baseline="0" noProof="0" smtClean="0">
                <a:ln>
                  <a:noFill/>
                </a:ln>
                <a:solidFill>
                  <a:schemeClr val="tx1"/>
                </a:solidFill>
                <a:effectLst/>
                <a:uLnTx/>
                <a:uFillTx/>
                <a:latin typeface="Verdana" pitchFamily="34" charset="0"/>
              </a:rPr>
              <a:t>Ahora, Las Empresas tendrán el deber de interiorizarlo, adecuarlo a sus situaciones particulares y emplear los métodos de mitigación interna que correspondan. </a:t>
            </a:r>
            <a:endParaRPr kumimoji="0" lang="es-CO" altLang="es-CO" sz="1550" b="0" i="0" u="none" strike="noStrike" kern="0" cap="none" spc="0" normalizeH="0" baseline="0" noProof="0" dirty="0">
              <a:ln>
                <a:noFill/>
              </a:ln>
              <a:solidFill>
                <a:schemeClr val="tx1"/>
              </a:solidFill>
              <a:effectLst/>
              <a:uLnTx/>
              <a:uFillTx/>
              <a:latin typeface="Verdana" pitchFamily="34" charset="0"/>
            </a:endParaRPr>
          </a:p>
        </p:txBody>
      </p:sp>
      <p:sp>
        <p:nvSpPr>
          <p:cNvPr id="12" name="Título 3"/>
          <p:cNvSpPr txBox="1">
            <a:spLocks/>
          </p:cNvSpPr>
          <p:nvPr/>
        </p:nvSpPr>
        <p:spPr bwMode="auto">
          <a:xfrm>
            <a:off x="432593" y="788273"/>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smtClean="0">
                <a:ln>
                  <a:noFill/>
                </a:ln>
                <a:solidFill>
                  <a:srgbClr val="78278B"/>
                </a:solidFill>
                <a:effectLst/>
                <a:uLnTx/>
                <a:uFillTx/>
                <a:latin typeface="Verdana" pitchFamily="34" charset="0"/>
              </a:rPr>
              <a:t>El Taller en el Sector Eléctrico II</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pic>
        <p:nvPicPr>
          <p:cNvPr id="13" name="Imagen 12"/>
          <p:cNvPicPr>
            <a:picLocks noChangeAspect="1"/>
          </p:cNvPicPr>
          <p:nvPr/>
        </p:nvPicPr>
        <p:blipFill rotWithShape="1">
          <a:blip r:embed="rId2" cstate="print">
            <a:extLst>
              <a:ext uri="{28A0092B-C50C-407E-A947-70E740481C1C}">
                <a14:useLocalDpi xmlns:a14="http://schemas.microsoft.com/office/drawing/2010/main" val="0"/>
              </a:ext>
            </a:extLst>
          </a:blip>
          <a:srcRect t="13504"/>
          <a:stretch/>
        </p:blipFill>
        <p:spPr>
          <a:xfrm>
            <a:off x="5794263" y="1260570"/>
            <a:ext cx="2917143" cy="2096422"/>
          </a:xfrm>
          <a:prstGeom prst="rect">
            <a:avLst/>
          </a:prstGeom>
        </p:spPr>
      </p:pic>
      <p:pic>
        <p:nvPicPr>
          <p:cNvPr id="14" name="Imagen 13"/>
          <p:cNvPicPr>
            <a:picLocks noChangeAspect="1"/>
          </p:cNvPicPr>
          <p:nvPr/>
        </p:nvPicPr>
        <p:blipFill rotWithShape="1">
          <a:blip r:embed="rId3" cstate="print">
            <a:extLst>
              <a:ext uri="{28A0092B-C50C-407E-A947-70E740481C1C}">
                <a14:useLocalDpi xmlns:a14="http://schemas.microsoft.com/office/drawing/2010/main" val="0"/>
              </a:ext>
            </a:extLst>
          </a:blip>
          <a:srcRect t="15492"/>
          <a:stretch/>
        </p:blipFill>
        <p:spPr>
          <a:xfrm>
            <a:off x="5794263" y="4123081"/>
            <a:ext cx="2917143" cy="2167540"/>
          </a:xfrm>
          <a:prstGeom prst="rect">
            <a:avLst/>
          </a:prstGeom>
        </p:spPr>
      </p:pic>
    </p:spTree>
    <p:extLst>
      <p:ext uri="{BB962C8B-B14F-4D97-AF65-F5344CB8AC3E}">
        <p14:creationId xmlns:p14="http://schemas.microsoft.com/office/powerpoint/2010/main" val="26747139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Marcador de contenido 1"/>
          <p:cNvSpPr txBox="1">
            <a:spLocks/>
          </p:cNvSpPr>
          <p:nvPr/>
        </p:nvSpPr>
        <p:spPr bwMode="auto">
          <a:xfrm>
            <a:off x="469899" y="1763579"/>
            <a:ext cx="82788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CO" altLang="es-CO" sz="1800" b="0" i="0" u="none" strike="noStrike" kern="0" cap="none" spc="0" normalizeH="0" baseline="0" noProof="0" smtClean="0">
                <a:ln>
                  <a:noFill/>
                </a:ln>
                <a:solidFill>
                  <a:schemeClr val="tx1"/>
                </a:solidFill>
                <a:effectLst/>
                <a:uLnTx/>
                <a:uFillTx/>
                <a:latin typeface="Verdana" pitchFamily="34" charset="0"/>
              </a:rPr>
              <a:t>Al interior cada empresa exista un conocimiento sobre las normas de competencia y los empleados clave están en capacidad de identificar comportamientos que prenden las alarmas.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altLang="es-CO" sz="1800" b="0" i="0" u="none" strike="noStrike" kern="0" cap="none" spc="0" normalizeH="0" baseline="0" noProof="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CO" altLang="es-CO" sz="1800" b="0" i="0" u="none" strike="noStrike" kern="0" cap="none" spc="0" normalizeH="0" baseline="0" noProof="0" smtClean="0">
                <a:ln>
                  <a:noFill/>
                </a:ln>
                <a:solidFill>
                  <a:schemeClr val="tx1"/>
                </a:solidFill>
                <a:effectLst/>
                <a:uLnTx/>
                <a:uFillTx/>
                <a:latin typeface="Verdana" pitchFamily="34" charset="0"/>
              </a:rPr>
              <a:t>Con las experiencias de todos se tuvieran los insumos necesarios para hacer una matriz de los riegos detectados en el Sector Eléctrico.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altLang="es-CO" sz="1800" b="0" i="0" u="none" strike="noStrike" kern="0" cap="none" spc="0" normalizeH="0" baseline="0" noProof="0" smtClean="0">
              <a:ln>
                <a:noFill/>
              </a:ln>
              <a:solidFill>
                <a:schemeClr val="tx1"/>
              </a:solidFill>
              <a:effectLst/>
              <a:uLnTx/>
              <a:uFillTx/>
              <a:latin typeface="Verdana" pitchFamily="34" charset="0"/>
            </a:endParaRPr>
          </a:p>
          <a:p>
            <a:pPr marL="342900" marR="0" lvl="2" indent="-342900" algn="l" defTabSz="914400" rtl="0" eaLnBrk="0" fontAlgn="base" latinLnBrk="0" hangingPunct="0">
              <a:lnSpc>
                <a:spcPct val="100000"/>
              </a:lnSpc>
              <a:spcBef>
                <a:spcPct val="20000"/>
              </a:spcBef>
              <a:spcAft>
                <a:spcPct val="0"/>
              </a:spcAft>
              <a:buClrTx/>
              <a:buSzTx/>
              <a:buFontTx/>
              <a:buChar char="•"/>
              <a:tabLst/>
              <a:defRPr/>
            </a:pPr>
            <a:r>
              <a:rPr kumimoji="0" lang="es-CO" altLang="es-CO" sz="1800" b="0" i="0" u="none" strike="noStrike" kern="0" cap="none" spc="0" normalizeH="0" baseline="0" noProof="0" smtClean="0">
                <a:ln>
                  <a:noFill/>
                </a:ln>
                <a:solidFill>
                  <a:schemeClr val="tx1"/>
                </a:solidFill>
                <a:effectLst/>
                <a:uLnTx/>
                <a:uFillTx/>
                <a:latin typeface="Verdana" pitchFamily="34" charset="0"/>
              </a:rPr>
              <a:t>Luego de detectar los riesgos, se elaborara un Manual de Buenas Prácticas de Competencia, que es un documento de consulta con reglas de conducta claras y simples ante los riesgos que enfrentan Las Compa</a:t>
            </a:r>
            <a:r>
              <a:rPr kumimoji="0" lang="en-US" altLang="es-CO" sz="1800" b="0" i="0" u="none" strike="noStrike" kern="0" cap="none" spc="0" normalizeH="0" baseline="0" noProof="0" smtClean="0">
                <a:ln>
                  <a:noFill/>
                </a:ln>
                <a:solidFill>
                  <a:schemeClr val="tx1"/>
                </a:solidFill>
                <a:effectLst/>
                <a:uLnTx/>
                <a:uFillTx/>
                <a:latin typeface="Verdana" pitchFamily="34" charset="0"/>
              </a:rPr>
              <a:t>ñías. </a:t>
            </a:r>
            <a:endParaRPr kumimoji="0" lang="es-CO" altLang="es-CO" sz="1800" b="0" i="0" u="none" strike="noStrike" kern="0" cap="none" spc="0" normalizeH="0" baseline="0" noProof="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8" name="Título 3"/>
          <p:cNvSpPr txBox="1">
            <a:spLocks/>
          </p:cNvSpPr>
          <p:nvPr/>
        </p:nvSpPr>
        <p:spPr bwMode="auto">
          <a:xfrm>
            <a:off x="469899" y="1104767"/>
            <a:ext cx="8278813"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500" b="0" i="0" u="none" strike="noStrike" kern="0" cap="none" spc="0" normalizeH="0" baseline="0" noProof="0" smtClean="0">
                <a:ln>
                  <a:noFill/>
                </a:ln>
                <a:solidFill>
                  <a:srgbClr val="78278B"/>
                </a:solidFill>
                <a:effectLst/>
                <a:uLnTx/>
                <a:uFillTx/>
                <a:latin typeface="Verdana" pitchFamily="34" charset="0"/>
              </a:rPr>
              <a:t>En resumen, El Taller sirvió para que:</a:t>
            </a:r>
            <a:endParaRPr kumimoji="0" lang="es-CO" altLang="es-CO" sz="2500" b="0" i="0" u="none" strike="noStrike" kern="0" cap="none" spc="0" normalizeH="0" baseline="0" noProof="0" dirty="0">
              <a:ln>
                <a:noFill/>
              </a:ln>
              <a:solidFill>
                <a:srgbClr val="78278B"/>
              </a:solidFill>
              <a:effectLst/>
              <a:uLnTx/>
              <a:uFillTx/>
              <a:latin typeface="Verdana" pitchFamily="34" charset="0"/>
            </a:endParaRPr>
          </a:p>
        </p:txBody>
      </p:sp>
      <p:sp>
        <p:nvSpPr>
          <p:cNvPr id="9" name="Marcador de contenido 5"/>
          <p:cNvSpPr txBox="1">
            <a:spLocks/>
          </p:cNvSpPr>
          <p:nvPr/>
        </p:nvSpPr>
        <p:spPr bwMode="auto">
          <a:xfrm>
            <a:off x="1619672" y="188913"/>
            <a:ext cx="4647778" cy="86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400" b="1" i="0" u="none" strike="noStrike" kern="0" cap="none" spc="0" normalizeH="0" baseline="0" noProof="0" smtClean="0">
                <a:ln>
                  <a:noFill/>
                </a:ln>
                <a:solidFill>
                  <a:schemeClr val="tx1"/>
                </a:solidFill>
                <a:effectLst/>
                <a:uLnTx/>
                <a:uFillTx/>
                <a:latin typeface="Verdana" pitchFamily="34" charset="0"/>
              </a:rPr>
              <a:t>Resumen de “El Taller”</a:t>
            </a:r>
            <a:endParaRPr kumimoji="0" lang="es-CO" altLang="es-CO" sz="2400" b="1" i="0" u="none" strike="noStrike" kern="0" cap="none" spc="0" normalizeH="0" baseline="0" noProof="0" dirty="0">
              <a:ln>
                <a:noFill/>
              </a:ln>
              <a:solidFill>
                <a:schemeClr val="tx1"/>
              </a:solidFill>
              <a:effectLst/>
              <a:uLnTx/>
              <a:uFillTx/>
              <a:latin typeface="Verdana" pitchFamily="34" charset="0"/>
            </a:endParaRPr>
          </a:p>
        </p:txBody>
      </p:sp>
      <p:sp>
        <p:nvSpPr>
          <p:cNvPr id="10"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GPADM5-#222020-v1-XM_-_Matriz_Riesgos_Competencia.PPTX</a:t>
            </a:r>
            <a:endParaRPr kumimoji="0" lang="es-ES" sz="8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75949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Marcador de contenido 5"/>
          <p:cNvSpPr txBox="1">
            <a:spLocks/>
          </p:cNvSpPr>
          <p:nvPr/>
        </p:nvSpPr>
        <p:spPr bwMode="auto">
          <a:xfrm>
            <a:off x="1691680" y="188640"/>
            <a:ext cx="5688632" cy="87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smtClean="0">
                <a:ln>
                  <a:noFill/>
                </a:ln>
                <a:solidFill>
                  <a:schemeClr val="tx1"/>
                </a:solidFill>
                <a:effectLst/>
                <a:uLnTx/>
                <a:uFillTx/>
                <a:latin typeface="Verdana" pitchFamily="34" charset="0"/>
              </a:rPr>
              <a:t>MANUAL DE BUENAS PRÁCTICAS DE COMPETENCIA</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8"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GPADM5-#225214-v1-XM_Presentación_Resultados_Taller_de_Competencia_.PPTX</a:t>
            </a:r>
            <a:endParaRPr kumimoji="0" lang="es-ES" sz="8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
        <p:nvSpPr>
          <p:cNvPr id="9" name="Marcador de contenido 1"/>
          <p:cNvSpPr txBox="1">
            <a:spLocks/>
          </p:cNvSpPr>
          <p:nvPr/>
        </p:nvSpPr>
        <p:spPr bwMode="auto">
          <a:xfrm>
            <a:off x="396588" y="2060848"/>
            <a:ext cx="8278813" cy="501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342900" marR="0" lvl="0" indent="-285750" algn="just" defTabSz="914400" rtl="0" eaLnBrk="0" fontAlgn="base" latinLnBrk="0" hangingPunct="0">
              <a:lnSpc>
                <a:spcPct val="100000"/>
              </a:lnSpc>
              <a:spcBef>
                <a:spcPts val="0"/>
              </a:spcBef>
              <a:spcAft>
                <a:spcPct val="0"/>
              </a:spcAft>
              <a:buClrTx/>
              <a:buSzTx/>
              <a:buFontTx/>
              <a:buChar char="•"/>
              <a:tabLst/>
              <a:defRPr/>
            </a:pPr>
            <a:r>
              <a:rPr kumimoji="0" lang="es-MX" altLang="es-CO" sz="1600" b="0" i="0" u="none" strike="noStrike" kern="0" cap="none" spc="0" normalizeH="0" baseline="0" noProof="0" smtClean="0">
                <a:ln>
                  <a:noFill/>
                </a:ln>
                <a:solidFill>
                  <a:schemeClr val="tx1"/>
                </a:solidFill>
                <a:effectLst/>
                <a:uLnTx/>
                <a:uFillTx/>
                <a:latin typeface="Verdana" pitchFamily="34" charset="0"/>
              </a:rPr>
              <a:t>El régimen de libre competencia </a:t>
            </a:r>
            <a:r>
              <a:rPr kumimoji="0" lang="es-ES_tradnl" sz="1600" b="0" i="0" u="none" strike="noStrike" kern="0" cap="none" spc="0" normalizeH="0" baseline="0" noProof="0" smtClean="0">
                <a:ln>
                  <a:noFill/>
                </a:ln>
                <a:solidFill>
                  <a:schemeClr val="tx1"/>
                </a:solidFill>
                <a:effectLst/>
                <a:uLnTx/>
                <a:uFillTx/>
                <a:latin typeface="Verdana" pitchFamily="34" charset="0"/>
              </a:rPr>
              <a:t>promueve la innovación y asegura que bienes y servicios sean producidos en la forma más eficiente posible, lo que finalmente beneficia a los consumidores por la vía de una reducción de precios o mejoras de calidad, variedad o servicios asociados. Los propósitos de este régimen son: la libre participación de las empresas en el mercado, el bienestar del consumidor y la eficiencia económica.</a:t>
            </a:r>
          </a:p>
          <a:p>
            <a:pPr marL="342900" marR="0" lvl="0" indent="-285750" algn="just" defTabSz="914400" rtl="0" eaLnBrk="0" fontAlgn="base" latinLnBrk="0" hangingPunct="0">
              <a:lnSpc>
                <a:spcPct val="100000"/>
              </a:lnSpc>
              <a:spcBef>
                <a:spcPts val="0"/>
              </a:spcBef>
              <a:spcAft>
                <a:spcPct val="0"/>
              </a:spcAft>
              <a:buClrTx/>
              <a:buSzTx/>
              <a:buFontTx/>
              <a:buChar char="•"/>
              <a:tabLst/>
              <a:defRPr/>
            </a:pPr>
            <a:endParaRPr kumimoji="0" lang="es-ES_tradnl" sz="1600" b="0" i="0" u="none" strike="noStrike" kern="0" cap="none" spc="0" normalizeH="0" baseline="0" noProof="0" smtClean="0">
              <a:ln>
                <a:noFill/>
              </a:ln>
              <a:solidFill>
                <a:schemeClr val="tx1"/>
              </a:solidFill>
              <a:effectLst/>
              <a:uLnTx/>
              <a:uFillTx/>
              <a:latin typeface="Verdana" pitchFamily="34" charset="0"/>
            </a:endParaRPr>
          </a:p>
          <a:p>
            <a:pPr marL="342900" marR="0" lvl="0" indent="-285750" algn="just" defTabSz="914400" rtl="0" eaLnBrk="0" fontAlgn="base" latinLnBrk="0" hangingPunct="0">
              <a:lnSpc>
                <a:spcPct val="100000"/>
              </a:lnSpc>
              <a:spcBef>
                <a:spcPts val="0"/>
              </a:spcBef>
              <a:spcAft>
                <a:spcPct val="0"/>
              </a:spcAft>
              <a:buClrTx/>
              <a:buSzTx/>
              <a:buFontTx/>
              <a:buChar char="•"/>
              <a:tabLst/>
              <a:defRPr/>
            </a:pPr>
            <a:r>
              <a:rPr kumimoji="0" lang="es-ES" sz="1600" b="0" i="0" u="none" strike="noStrike" kern="0" cap="none" spc="0" normalizeH="0" baseline="0" noProof="0" smtClean="0">
                <a:ln>
                  <a:noFill/>
                </a:ln>
                <a:solidFill>
                  <a:schemeClr val="tx1"/>
                </a:solidFill>
                <a:effectLst/>
                <a:uLnTx/>
                <a:uFillTx/>
                <a:latin typeface="Verdana" pitchFamily="34" charset="0"/>
              </a:rPr>
              <a:t>Como consecuencia de “El Taller”, las empresas participantes se comprometen libremente a determinar en todos los casos y en forma </a:t>
            </a:r>
            <a:r>
              <a:rPr kumimoji="0" lang="es-ES" sz="1600" b="1" i="0" u="none" strike="noStrike" kern="0" cap="none" spc="0" normalizeH="0" baseline="0" noProof="0" smtClean="0">
                <a:ln>
                  <a:noFill/>
                </a:ln>
                <a:solidFill>
                  <a:schemeClr val="tx1"/>
                </a:solidFill>
                <a:effectLst/>
                <a:uLnTx/>
                <a:uFillTx/>
                <a:latin typeface="Verdana" pitchFamily="34" charset="0"/>
              </a:rPr>
              <a:t>independiente </a:t>
            </a:r>
            <a:r>
              <a:rPr kumimoji="0" lang="es-ES" sz="1600" b="0" i="0" u="none" strike="noStrike" kern="0" cap="none" spc="0" normalizeH="0" baseline="0" noProof="0" smtClean="0">
                <a:ln>
                  <a:noFill/>
                </a:ln>
                <a:solidFill>
                  <a:schemeClr val="tx1"/>
                </a:solidFill>
                <a:effectLst/>
                <a:uLnTx/>
                <a:uFillTx/>
                <a:latin typeface="Verdana" pitchFamily="34" charset="0"/>
              </a:rPr>
              <a:t>su estrategia competitiva en el mercado, actuando conforme a las buenas prácticas de competencia contenidas en el Manual, y las demás que consideren pertinentes a partir de la interiorización del régimen de protección de libre competencia. </a:t>
            </a:r>
          </a:p>
          <a:p>
            <a:pPr marL="342900" marR="0" lvl="0" indent="-285750" algn="just" defTabSz="914400" rtl="0" eaLnBrk="0" fontAlgn="base" latinLnBrk="0" hangingPunct="0">
              <a:lnSpc>
                <a:spcPct val="100000"/>
              </a:lnSpc>
              <a:spcBef>
                <a:spcPts val="0"/>
              </a:spcBef>
              <a:spcAft>
                <a:spcPct val="0"/>
              </a:spcAft>
              <a:buClrTx/>
              <a:buSzTx/>
              <a:buFontTx/>
              <a:buChar char="•"/>
              <a:tabLst/>
              <a:defRPr/>
            </a:pPr>
            <a:endParaRPr kumimoji="0" lang="es-ES" sz="1600" b="0" i="0" u="none" strike="noStrike" kern="0" cap="none" spc="0" normalizeH="0" baseline="0" noProof="0" smtClean="0">
              <a:ln>
                <a:noFill/>
              </a:ln>
              <a:solidFill>
                <a:schemeClr val="tx1"/>
              </a:solidFill>
              <a:effectLst/>
              <a:uLnTx/>
              <a:uFillTx/>
              <a:latin typeface="Verdana" pitchFamily="34" charset="0"/>
            </a:endParaRPr>
          </a:p>
          <a:p>
            <a:pPr marL="342900" marR="0" lvl="0" indent="-285750" algn="just" defTabSz="914400" rtl="0" eaLnBrk="0" fontAlgn="base" latinLnBrk="0" hangingPunct="0">
              <a:lnSpc>
                <a:spcPct val="100000"/>
              </a:lnSpc>
              <a:spcBef>
                <a:spcPts val="0"/>
              </a:spcBef>
              <a:spcAft>
                <a:spcPct val="0"/>
              </a:spcAft>
              <a:buClrTx/>
              <a:buSzTx/>
              <a:buFontTx/>
              <a:buChar char="•"/>
              <a:tabLst/>
              <a:defRPr/>
            </a:pPr>
            <a:endParaRPr kumimoji="0" lang="es-CO" altLang="es-CO" sz="1600" b="0" i="0" u="none" strike="noStrike" kern="0" cap="none" spc="0" normalizeH="0" baseline="0" noProof="0" dirty="0">
              <a:ln>
                <a:noFill/>
              </a:ln>
              <a:solidFill>
                <a:schemeClr val="tx1"/>
              </a:solidFill>
              <a:effectLst/>
              <a:uLnTx/>
              <a:uFillTx/>
              <a:latin typeface="Verdana" pitchFamily="34" charset="0"/>
            </a:endParaRPr>
          </a:p>
        </p:txBody>
      </p:sp>
      <p:sp>
        <p:nvSpPr>
          <p:cNvPr id="10" name="Título 3"/>
          <p:cNvSpPr txBox="1">
            <a:spLocks/>
          </p:cNvSpPr>
          <p:nvPr/>
        </p:nvSpPr>
        <p:spPr bwMode="auto">
          <a:xfrm>
            <a:off x="396589" y="1060714"/>
            <a:ext cx="8278813" cy="64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2000" b="0" i="0" u="none" strike="noStrike" kern="0" cap="none" spc="0" normalizeH="0" baseline="0" noProof="0" smtClean="0">
                <a:ln>
                  <a:noFill/>
                </a:ln>
                <a:solidFill>
                  <a:srgbClr val="78278B"/>
                </a:solidFill>
                <a:effectLst/>
                <a:uLnTx/>
                <a:uFillTx/>
                <a:latin typeface="Verdana" pitchFamily="34" charset="0"/>
              </a:rPr>
              <a:t>Contenido del Manual de Buenas Prácticas: Políticas de Libre Competencia de las Empresas I</a:t>
            </a:r>
            <a:endParaRPr kumimoji="0" lang="es-CO" sz="2000" b="0"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38862045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arcador de contenido 5"/>
          <p:cNvSpPr txBox="1">
            <a:spLocks/>
          </p:cNvSpPr>
          <p:nvPr/>
        </p:nvSpPr>
        <p:spPr bwMode="auto">
          <a:xfrm>
            <a:off x="1691680" y="188640"/>
            <a:ext cx="5688632" cy="87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smtClean="0">
                <a:ln>
                  <a:noFill/>
                </a:ln>
                <a:solidFill>
                  <a:schemeClr val="tx1"/>
                </a:solidFill>
                <a:effectLst/>
                <a:uLnTx/>
                <a:uFillTx/>
                <a:latin typeface="Verdana" pitchFamily="34" charset="0"/>
              </a:rPr>
              <a:t>MANUAL DE BUENAS PRÁCTICAS DE COMPETENCIA</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16"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GPADM5-#225214-v1-XM_Presentación_Resultados_Taller_de_Competencia_.PPTX</a:t>
            </a:r>
            <a:endParaRPr kumimoji="0" lang="es-ES" sz="8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
        <p:nvSpPr>
          <p:cNvPr id="17" name="Marcador de contenido 1"/>
          <p:cNvSpPr txBox="1">
            <a:spLocks/>
          </p:cNvSpPr>
          <p:nvPr/>
        </p:nvSpPr>
        <p:spPr bwMode="auto">
          <a:xfrm>
            <a:off x="396589" y="1764405"/>
            <a:ext cx="8278813" cy="483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57150" marR="0" lvl="0" indent="0" algn="just" defTabSz="914400" rtl="0" eaLnBrk="0" fontAlgn="base" latinLnBrk="0" hangingPunct="0">
              <a:lnSpc>
                <a:spcPct val="100000"/>
              </a:lnSpc>
              <a:spcBef>
                <a:spcPts val="0"/>
              </a:spcBef>
              <a:spcAft>
                <a:spcPct val="0"/>
              </a:spcAft>
              <a:buClrTx/>
              <a:buSzTx/>
              <a:buFontTx/>
              <a:buNone/>
              <a:tabLst/>
              <a:defRPr/>
            </a:pPr>
            <a:endParaRPr kumimoji="0" lang="es-ES" sz="1600" b="0" i="0" u="none" strike="noStrike" kern="0" cap="none" spc="0" normalizeH="0" baseline="0" noProof="0" dirty="0" smtClean="0">
              <a:ln>
                <a:noFill/>
              </a:ln>
              <a:solidFill>
                <a:schemeClr val="tx1"/>
              </a:solidFill>
              <a:effectLst/>
              <a:uLnTx/>
              <a:uFillTx/>
              <a:latin typeface="Verdana" pitchFamily="34" charset="0"/>
            </a:endParaRPr>
          </a:p>
          <a:p>
            <a:pPr marL="342900" marR="0" lvl="0" indent="-285750" algn="just" defTabSz="914400" rtl="0" eaLnBrk="0" fontAlgn="base" latinLnBrk="0" hangingPunct="0">
              <a:lnSpc>
                <a:spcPct val="100000"/>
              </a:lnSpc>
              <a:spcBef>
                <a:spcPts val="0"/>
              </a:spcBef>
              <a:spcAft>
                <a:spcPct val="0"/>
              </a:spcAft>
              <a:buClrTx/>
              <a:buSzTx/>
              <a:buFontTx/>
              <a:buChar char="•"/>
              <a:tabLst/>
              <a:defRPr/>
            </a:pPr>
            <a:r>
              <a:rPr kumimoji="0" lang="es-ES" sz="1600" b="0" i="0" u="none" strike="noStrike" kern="0" cap="none" spc="0" normalizeH="0" baseline="0" noProof="0" dirty="0" smtClean="0">
                <a:ln>
                  <a:noFill/>
                </a:ln>
                <a:solidFill>
                  <a:schemeClr val="tx1"/>
                </a:solidFill>
                <a:effectLst/>
                <a:uLnTx/>
                <a:uFillTx/>
                <a:latin typeface="Verdana" pitchFamily="34" charset="0"/>
              </a:rPr>
              <a:t>El Manual está orientado a difundir y facilitar el cumplimiento de las normas sobre libre competencia, guiando a los empleados de Las Empresas sobre cómo actuar frente a los riesgos que se presentan en el día a día de sus actividades. </a:t>
            </a:r>
          </a:p>
          <a:p>
            <a:pPr marL="342900" marR="0" lvl="0" indent="-285750" algn="just" defTabSz="914400" rtl="0" eaLnBrk="0" fontAlgn="base" latinLnBrk="0" hangingPunct="0">
              <a:lnSpc>
                <a:spcPct val="100000"/>
              </a:lnSpc>
              <a:spcBef>
                <a:spcPts val="0"/>
              </a:spcBef>
              <a:spcAft>
                <a:spcPct val="0"/>
              </a:spcAft>
              <a:buClrTx/>
              <a:buSzTx/>
              <a:buFontTx/>
              <a:buChar char="•"/>
              <a:tabLst/>
              <a:defRPr/>
            </a:pPr>
            <a:endParaRPr kumimoji="0" lang="es-ES" altLang="es-CO" sz="1600" b="0" i="0" u="none" strike="noStrike" kern="0" cap="none" spc="0" normalizeH="0" baseline="0" noProof="0" dirty="0" smtClean="0">
              <a:ln>
                <a:noFill/>
              </a:ln>
              <a:solidFill>
                <a:schemeClr val="tx1"/>
              </a:solidFill>
              <a:effectLst/>
              <a:uLnTx/>
              <a:uFillTx/>
              <a:latin typeface="Verdana" pitchFamily="34" charset="0"/>
            </a:endParaRPr>
          </a:p>
          <a:p>
            <a:pPr marL="342900" marR="0" lvl="0" indent="-285750" algn="just" defTabSz="914400" rtl="0" eaLnBrk="0" fontAlgn="base" latinLnBrk="0" hangingPunct="0">
              <a:lnSpc>
                <a:spcPct val="100000"/>
              </a:lnSpc>
              <a:spcBef>
                <a:spcPts val="0"/>
              </a:spcBef>
              <a:spcAft>
                <a:spcPct val="0"/>
              </a:spcAft>
              <a:buClrTx/>
              <a:buSzTx/>
              <a:buFontTx/>
              <a:buChar char="•"/>
              <a:tabLst/>
              <a:defRPr/>
            </a:pPr>
            <a:r>
              <a:rPr kumimoji="0" lang="es-MX" altLang="es-CO" sz="1600" b="0" i="0" u="none" strike="noStrike" kern="0" cap="none" spc="0" normalizeH="0" baseline="0" noProof="0" dirty="0" smtClean="0">
                <a:ln>
                  <a:noFill/>
                </a:ln>
                <a:solidFill>
                  <a:schemeClr val="tx1"/>
                </a:solidFill>
                <a:effectLst/>
                <a:uLnTx/>
                <a:uFillTx/>
                <a:latin typeface="Verdana" pitchFamily="34" charset="0"/>
              </a:rPr>
              <a:t>El Manual no constituye una “camisa de fuerza” para Las Empresas, pues cada una debe realizar su propio estudio y determinar sus propias políticas con base en la información ya identificada para el sector. </a:t>
            </a:r>
          </a:p>
          <a:p>
            <a:pPr marL="342900" marR="0" lvl="0" indent="-285750" algn="just" defTabSz="914400" rtl="0" eaLnBrk="0" fontAlgn="base" latinLnBrk="0" hangingPunct="0">
              <a:lnSpc>
                <a:spcPct val="100000"/>
              </a:lnSpc>
              <a:spcBef>
                <a:spcPts val="0"/>
              </a:spcBef>
              <a:spcAft>
                <a:spcPct val="0"/>
              </a:spcAft>
              <a:buClrTx/>
              <a:buSzTx/>
              <a:buFontTx/>
              <a:buChar char="•"/>
              <a:tabLst/>
              <a:defRPr/>
            </a:pPr>
            <a:endParaRPr kumimoji="0" lang="es-MX" altLang="es-CO" sz="1600" b="0" i="0" u="none" strike="noStrike" kern="0" cap="none" spc="0" normalizeH="0" baseline="0" noProof="0" dirty="0" smtClean="0">
              <a:ln>
                <a:noFill/>
              </a:ln>
              <a:solidFill>
                <a:schemeClr val="tx1"/>
              </a:solidFill>
              <a:effectLst/>
              <a:uLnTx/>
              <a:uFillTx/>
              <a:latin typeface="Verdana" pitchFamily="34" charset="0"/>
            </a:endParaRPr>
          </a:p>
          <a:p>
            <a:pPr marL="342900" marR="0" lvl="0" indent="-285750" algn="just" defTabSz="914400" rtl="0" eaLnBrk="0" fontAlgn="base" latinLnBrk="0" hangingPunct="0">
              <a:lnSpc>
                <a:spcPct val="100000"/>
              </a:lnSpc>
              <a:spcBef>
                <a:spcPts val="0"/>
              </a:spcBef>
              <a:spcAft>
                <a:spcPct val="0"/>
              </a:spcAft>
              <a:buClrTx/>
              <a:buSzTx/>
              <a:buFontTx/>
              <a:buChar char="•"/>
              <a:tabLst/>
              <a:defRPr/>
            </a:pPr>
            <a:r>
              <a:rPr kumimoji="0" lang="es-MX" altLang="es-CO" sz="1600" b="0" i="0" u="none" strike="noStrike" kern="0" cap="none" spc="0" normalizeH="0" baseline="0" noProof="0" dirty="0" smtClean="0">
                <a:ln>
                  <a:noFill/>
                </a:ln>
                <a:solidFill>
                  <a:schemeClr val="tx1"/>
                </a:solidFill>
                <a:effectLst/>
                <a:uLnTx/>
                <a:uFillTx/>
                <a:latin typeface="Verdana" pitchFamily="34" charset="0"/>
              </a:rPr>
              <a:t>El Manual </a:t>
            </a:r>
            <a:r>
              <a:rPr kumimoji="0" lang="es-MX" sz="1600" b="0" i="0" u="none" strike="noStrike" kern="0" cap="none" spc="0" normalizeH="0" baseline="0" noProof="0" dirty="0" smtClean="0">
                <a:ln>
                  <a:noFill/>
                </a:ln>
                <a:solidFill>
                  <a:schemeClr val="tx1"/>
                </a:solidFill>
                <a:effectLst/>
                <a:uLnTx/>
                <a:uFillTx/>
                <a:latin typeface="Verdana" pitchFamily="34" charset="0"/>
              </a:rPr>
              <a:t>resume las normas relativas a prácticas restrictivas de la competencia, que se encuentran conformadas por: </a:t>
            </a:r>
            <a:r>
              <a:rPr kumimoji="0" lang="es-MX" altLang="es-CO" sz="1600" b="0" i="0" u="none" strike="noStrike" kern="0" cap="none" spc="0" normalizeH="0" baseline="0" noProof="0" dirty="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Cláusula general </a:t>
            </a:r>
            <a:r>
              <a:rPr kumimoji="0" lang="es-MX" altLang="es-CO" sz="1600" b="0" i="0" u="none" strike="noStrike" kern="0" cap="none" spc="0" normalizeH="0" baseline="0" noProof="0" dirty="0" smtClean="0">
                <a:ln>
                  <a:noFill/>
                </a:ln>
                <a:solidFill>
                  <a:schemeClr val="tx1"/>
                </a:solidFill>
                <a:effectLst/>
                <a:uLnTx/>
                <a:uFillTx/>
                <a:latin typeface="Verdana" pitchFamily="34" charset="0"/>
              </a:rPr>
              <a:t>de prohibición, Acuerdos contrarios a la libre competencia, Actos contrarios a la libre competencia, Abuso de posición de dominio e Integraciones empresariales.</a:t>
            </a:r>
          </a:p>
          <a:p>
            <a:pPr marL="342900" marR="0" lvl="0" indent="-285750" algn="just" defTabSz="914400" rtl="0" eaLnBrk="0" fontAlgn="base" latinLnBrk="0" hangingPunct="0">
              <a:lnSpc>
                <a:spcPct val="100000"/>
              </a:lnSpc>
              <a:spcBef>
                <a:spcPts val="0"/>
              </a:spcBef>
              <a:spcAft>
                <a:spcPct val="0"/>
              </a:spcAft>
              <a:buClrTx/>
              <a:buSzTx/>
              <a:buFontTx/>
              <a:buChar char="•"/>
              <a:tabLst/>
              <a:defRPr/>
            </a:pPr>
            <a:endParaRPr kumimoji="0" lang="es-CO" altLang="es-CO" sz="1600" b="0" i="0" u="none" strike="noStrike" kern="0" cap="none" spc="0" normalizeH="0" baseline="0" noProof="0" dirty="0">
              <a:ln>
                <a:noFill/>
              </a:ln>
              <a:solidFill>
                <a:schemeClr val="tx1"/>
              </a:solidFill>
              <a:effectLst/>
              <a:uLnTx/>
              <a:uFillTx/>
              <a:latin typeface="Verdana" pitchFamily="34" charset="0"/>
            </a:endParaRPr>
          </a:p>
        </p:txBody>
      </p:sp>
      <p:sp>
        <p:nvSpPr>
          <p:cNvPr id="18" name="Título 3"/>
          <p:cNvSpPr txBox="1">
            <a:spLocks/>
          </p:cNvSpPr>
          <p:nvPr/>
        </p:nvSpPr>
        <p:spPr bwMode="auto">
          <a:xfrm>
            <a:off x="396589" y="1060714"/>
            <a:ext cx="8278813" cy="712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2000" b="0" i="0" u="none" strike="noStrike" kern="0" cap="none" spc="0" normalizeH="0" baseline="0" noProof="0" smtClean="0">
                <a:ln>
                  <a:noFill/>
                </a:ln>
                <a:solidFill>
                  <a:srgbClr val="78278B"/>
                </a:solidFill>
                <a:effectLst/>
                <a:uLnTx/>
                <a:uFillTx/>
                <a:latin typeface="Verdana" pitchFamily="34" charset="0"/>
              </a:rPr>
              <a:t>Contenido del Manual de Buenas Prácticas: Políticas de Libre Competencia de las Empresas II</a:t>
            </a:r>
            <a:endParaRPr kumimoji="0" lang="es-CO" sz="2000" b="0"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20710469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Marcador de contenido 5"/>
          <p:cNvSpPr txBox="1">
            <a:spLocks/>
          </p:cNvSpPr>
          <p:nvPr/>
        </p:nvSpPr>
        <p:spPr bwMode="auto">
          <a:xfrm>
            <a:off x="1691680" y="188640"/>
            <a:ext cx="5688632" cy="87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smtClean="0">
                <a:ln>
                  <a:noFill/>
                </a:ln>
                <a:solidFill>
                  <a:schemeClr val="tx1"/>
                </a:solidFill>
                <a:effectLst/>
                <a:uLnTx/>
                <a:uFillTx/>
                <a:latin typeface="Verdana" pitchFamily="34" charset="0"/>
              </a:rPr>
              <a:t>MANUAL DE BUENAS PRÁCTICAS DE COMPETENCIA</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8"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GPADM5-#225214-v1-XM_Presentación_Resultados_Taller_de_Competencia_.PPTX</a:t>
            </a:r>
            <a:endParaRPr kumimoji="0" lang="es-ES" sz="8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
        <p:nvSpPr>
          <p:cNvPr id="9" name="Marcador de contenido 1"/>
          <p:cNvSpPr txBox="1">
            <a:spLocks/>
          </p:cNvSpPr>
          <p:nvPr/>
        </p:nvSpPr>
        <p:spPr bwMode="auto">
          <a:xfrm>
            <a:off x="396589" y="1700808"/>
            <a:ext cx="8278813" cy="5012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MX" sz="1400" b="0" i="0" u="none" strike="noStrike" kern="0" cap="none" spc="0" normalizeH="0" baseline="0" noProof="0" dirty="0" smtClean="0">
                <a:ln>
                  <a:noFill/>
                </a:ln>
                <a:solidFill>
                  <a:schemeClr val="tx1"/>
                </a:solidFill>
                <a:effectLst/>
                <a:uLnTx/>
                <a:uFillTx/>
                <a:latin typeface="Verdana" pitchFamily="34" charset="0"/>
              </a:rPr>
              <a:t>El Manual hace un recuento de todos los riesgos identificados a lo largo de El Taller y las formas propuestas para mitigar cada uno de ellos.</a:t>
            </a: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s-MX" altLang="es-CO" sz="14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MX" altLang="es-CO" sz="1400" b="0" i="0" u="none" strike="noStrike" kern="0" cap="none" spc="0" normalizeH="0" baseline="0" noProof="0" dirty="0" smtClean="0">
                <a:ln>
                  <a:noFill/>
                </a:ln>
                <a:solidFill>
                  <a:schemeClr val="tx1"/>
                </a:solidFill>
                <a:effectLst/>
                <a:uLnTx/>
                <a:uFillTx/>
                <a:latin typeface="Verdana" pitchFamily="34" charset="0"/>
              </a:rPr>
              <a:t>Las Empresas deben ajustar el análisis de riesgos contenido en el Manual a sus circunstancias particulares con el fin de lograr: (i) e</a:t>
            </a:r>
            <a:r>
              <a:rPr kumimoji="0" lang="es-CO" sz="1400" b="0" i="0" u="none" strike="noStrike" kern="0" cap="none" spc="0" normalizeH="0" baseline="0" noProof="0" dirty="0" smtClean="0">
                <a:ln>
                  <a:noFill/>
                </a:ln>
                <a:solidFill>
                  <a:schemeClr val="tx1"/>
                </a:solidFill>
                <a:effectLst/>
                <a:uLnTx/>
                <a:uFillTx/>
                <a:latin typeface="Verdana" pitchFamily="34" charset="0"/>
              </a:rPr>
              <a:t>l entendimiento en todos los niveles de la compañía de la relevancia de acatar las normas y las sanciones que acarrea el incumplimiento de las disposiciones de Derecho de la Competencia; (ii) la distribución efectiva de recursos dependiendo del nivel de exposición al riesgo; y, (iii) la</a:t>
            </a:r>
            <a:r>
              <a:rPr kumimoji="0" lang="es-MX" altLang="es-CO" sz="1400" b="0" i="0" u="none" strike="noStrike" kern="0" cap="none" spc="0" normalizeH="0" baseline="0" noProof="0" dirty="0" smtClean="0">
                <a:ln>
                  <a:noFill/>
                </a:ln>
                <a:solidFill>
                  <a:schemeClr val="tx1"/>
                </a:solidFill>
                <a:effectLst/>
                <a:uLnTx/>
                <a:uFillTx/>
                <a:latin typeface="Verdana" pitchFamily="34" charset="0"/>
              </a:rPr>
              <a:t> </a:t>
            </a:r>
            <a:r>
              <a:rPr kumimoji="0" lang="es-CO" sz="1400" b="0" i="0" u="none" strike="noStrike" kern="0" cap="none" spc="0" normalizeH="0" baseline="0" noProof="0" dirty="0" smtClean="0">
                <a:ln>
                  <a:noFill/>
                </a:ln>
                <a:solidFill>
                  <a:schemeClr val="tx1"/>
                </a:solidFill>
                <a:effectLst/>
                <a:uLnTx/>
                <a:uFillTx/>
                <a:latin typeface="Verdana" pitchFamily="34" charset="0"/>
              </a:rPr>
              <a:t>efectividad de las políticas de cumplimiento de las normas de Derecho de la Competencia. </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s-MX" sz="14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MX" sz="1400" b="0" i="0" u="none" strike="noStrike" kern="0" cap="none" spc="0" normalizeH="0" baseline="0" noProof="0" dirty="0" smtClean="0">
                <a:ln>
                  <a:noFill/>
                </a:ln>
                <a:solidFill>
                  <a:schemeClr val="tx1"/>
                </a:solidFill>
                <a:effectLst/>
                <a:uLnTx/>
                <a:uFillTx/>
                <a:latin typeface="Verdana" pitchFamily="34" charset="0"/>
              </a:rPr>
              <a:t>Entender que existen unos riesgos a nivel país (ej. “cultura del vivo”) que son comunes en todos los mercados y por lo mismo, se les debe prestar igual atención pues podrían desembocar en conductas anti-competitivas.</a:t>
            </a: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s-MX" sz="14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MX" sz="1400" b="0" i="0" u="none" strike="noStrike" kern="0" cap="none" spc="0" normalizeH="0" baseline="0" noProof="0" dirty="0" smtClean="0">
                <a:ln>
                  <a:noFill/>
                </a:ln>
                <a:solidFill>
                  <a:schemeClr val="tx1"/>
                </a:solidFill>
                <a:effectLst/>
                <a:uLnTx/>
                <a:uFillTx/>
                <a:latin typeface="Verdana" pitchFamily="34" charset="0"/>
              </a:rPr>
              <a:t>Las Empresas deben interiorizar las particularidades del sector y los riesgos asociados al mismo dada su complejidad técnica y la forma como opera, para que los riesgos puedan mitigarse con ayuda del Manual o cualquier otra medida que sea necesaria. </a:t>
            </a: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s-MX" sz="1400" b="0" i="0" u="none" strike="noStrike" kern="0" cap="none" spc="0" normalizeH="0" baseline="0" noProof="0" dirty="0" smtClean="0">
              <a:ln>
                <a:noFill/>
              </a:ln>
              <a:solidFill>
                <a:schemeClr val="tx1"/>
              </a:solidFill>
              <a:effectLst/>
              <a:uLnTx/>
              <a:uFillTx/>
              <a:latin typeface="Verdana" pitchFamily="34" charset="0"/>
            </a:endParaRP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s-MX" sz="14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s-CO" sz="1400" b="0" i="0" u="none" strike="noStrike" kern="0" cap="none" spc="0" normalizeH="0" baseline="0" noProof="0" dirty="0">
              <a:ln>
                <a:noFill/>
              </a:ln>
              <a:solidFill>
                <a:schemeClr val="tx1"/>
              </a:solidFill>
              <a:effectLst/>
              <a:uLnTx/>
              <a:uFillTx/>
              <a:latin typeface="Verdana" pitchFamily="34" charset="0"/>
            </a:endParaRPr>
          </a:p>
        </p:txBody>
      </p:sp>
      <p:sp>
        <p:nvSpPr>
          <p:cNvPr id="10" name="Título 3"/>
          <p:cNvSpPr txBox="1">
            <a:spLocks/>
          </p:cNvSpPr>
          <p:nvPr/>
        </p:nvSpPr>
        <p:spPr bwMode="auto">
          <a:xfrm>
            <a:off x="437406" y="1060714"/>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smtClean="0">
                <a:ln>
                  <a:noFill/>
                </a:ln>
                <a:solidFill>
                  <a:srgbClr val="78278B"/>
                </a:solidFill>
                <a:effectLst/>
                <a:uLnTx/>
                <a:uFillTx/>
                <a:latin typeface="Verdana" pitchFamily="34" charset="0"/>
              </a:rPr>
              <a:t>Análisis General de Riesgos de Las Empresas I</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2137210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Marcador de contenido 5"/>
          <p:cNvSpPr txBox="1">
            <a:spLocks/>
          </p:cNvSpPr>
          <p:nvPr/>
        </p:nvSpPr>
        <p:spPr bwMode="auto">
          <a:xfrm>
            <a:off x="1691680" y="188640"/>
            <a:ext cx="5688632" cy="87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smtClean="0">
                <a:ln>
                  <a:noFill/>
                </a:ln>
                <a:solidFill>
                  <a:schemeClr val="tx1"/>
                </a:solidFill>
                <a:effectLst/>
                <a:uLnTx/>
                <a:uFillTx/>
                <a:latin typeface="Verdana" pitchFamily="34" charset="0"/>
              </a:rPr>
              <a:t>MANUAL DE BUENAS PRÁCTICAS DE COMPETENCIA</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8"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GPADM5-#225214-v1-XM_Presentación_Resultados_Taller_de_Competencia_.PPTX</a:t>
            </a:r>
            <a:endParaRPr kumimoji="0" lang="es-ES" sz="8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
        <p:nvSpPr>
          <p:cNvPr id="9" name="Marcador de contenido 1"/>
          <p:cNvSpPr txBox="1">
            <a:spLocks/>
          </p:cNvSpPr>
          <p:nvPr/>
        </p:nvSpPr>
        <p:spPr bwMode="auto">
          <a:xfrm>
            <a:off x="396589" y="1700808"/>
            <a:ext cx="8278813" cy="475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s-MX" sz="16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MX" sz="1600" b="0" i="0" u="none" strike="noStrike" kern="0" cap="none" spc="0" normalizeH="0" baseline="0" noProof="0" dirty="0" smtClean="0">
                <a:ln>
                  <a:noFill/>
                </a:ln>
                <a:solidFill>
                  <a:schemeClr val="tx1"/>
                </a:solidFill>
                <a:effectLst/>
                <a:uLnTx/>
                <a:uFillTx/>
                <a:latin typeface="Verdana" pitchFamily="34" charset="0"/>
              </a:rPr>
              <a:t>Es importante que las empresas hagan el ejercicio de evaluar constantemente características de sus mercados y estructuras, niveles de competencia, cuotas de participación, etc., en la medida en que una posición que implique mayor poder de mercado aumenta los riesgos de incurrir en prácticas restrictivas.</a:t>
            </a: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s-MX" sz="16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MX" sz="1600" b="0" i="0" u="none" strike="noStrike" kern="0" cap="none" spc="0" normalizeH="0" baseline="0" noProof="0" dirty="0" smtClean="0">
                <a:ln>
                  <a:noFill/>
                </a:ln>
                <a:solidFill>
                  <a:schemeClr val="tx1"/>
                </a:solidFill>
                <a:effectLst/>
                <a:uLnTx/>
                <a:uFillTx/>
                <a:latin typeface="Verdana" pitchFamily="34" charset="0"/>
              </a:rPr>
              <a:t>Se debe hacer un ejercicio de identificar cuáles son, al interior de Las Empresas, </a:t>
            </a:r>
            <a:r>
              <a:rPr kumimoji="0" lang="es-ES_tradnl" sz="1600" b="0" i="0" u="none" strike="noStrike" kern="0" cap="none" spc="0" normalizeH="0" baseline="0" noProof="0" dirty="0" smtClean="0">
                <a:ln>
                  <a:noFill/>
                </a:ln>
                <a:solidFill>
                  <a:schemeClr val="tx1"/>
                </a:solidFill>
                <a:effectLst/>
                <a:uLnTx/>
                <a:uFillTx/>
                <a:latin typeface="Verdana" pitchFamily="34" charset="0"/>
              </a:rPr>
              <a:t>los escenarios o canales de comunicación más frecuentes que comparten con sus competidores respectivos.</a:t>
            </a:r>
          </a:p>
          <a:p>
            <a:pPr marL="0" marR="0" lvl="0" indent="0" algn="just" defTabSz="914400" rtl="0" eaLnBrk="0" fontAlgn="base" latinLnBrk="0" hangingPunct="0">
              <a:lnSpc>
                <a:spcPct val="100000"/>
              </a:lnSpc>
              <a:spcBef>
                <a:spcPct val="20000"/>
              </a:spcBef>
              <a:spcAft>
                <a:spcPct val="0"/>
              </a:spcAft>
              <a:buClrTx/>
              <a:buSzTx/>
              <a:buFontTx/>
              <a:buNone/>
              <a:tabLst/>
              <a:defRPr/>
            </a:pPr>
            <a:endParaRPr kumimoji="0" lang="es-ES_tradnl" sz="16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s-MX" altLang="es-CO" sz="1600" b="0" i="0" u="none" strike="noStrike" kern="0" cap="none" spc="0" normalizeH="0" baseline="0" noProof="0" dirty="0" smtClean="0">
                <a:ln>
                  <a:noFill/>
                </a:ln>
                <a:solidFill>
                  <a:schemeClr val="tx1"/>
                </a:solidFill>
                <a:effectLst/>
                <a:uLnTx/>
                <a:uFillTx/>
                <a:latin typeface="Verdana" pitchFamily="34" charset="0"/>
              </a:rPr>
              <a:t>Al final de El Manual, hay consignadas una serie de acciones sugeridas que podrían impulsarse para prevenir riesgos anti-competitivos, que no necesariamente se encuentran asociadas a riesgos determinados sino que se encaminarían hacia una prevención generalizada. </a:t>
            </a: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s-MX" sz="16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s-CO" sz="1600" b="0" i="0" u="none" strike="noStrike" kern="0" cap="none" spc="0" normalizeH="0" baseline="0" noProof="0" dirty="0">
              <a:ln>
                <a:noFill/>
              </a:ln>
              <a:solidFill>
                <a:schemeClr val="tx1"/>
              </a:solidFill>
              <a:effectLst/>
              <a:uLnTx/>
              <a:uFillTx/>
              <a:latin typeface="Verdana" pitchFamily="34" charset="0"/>
            </a:endParaRPr>
          </a:p>
        </p:txBody>
      </p:sp>
      <p:sp>
        <p:nvSpPr>
          <p:cNvPr id="10" name="Título 3"/>
          <p:cNvSpPr txBox="1">
            <a:spLocks/>
          </p:cNvSpPr>
          <p:nvPr/>
        </p:nvSpPr>
        <p:spPr bwMode="auto">
          <a:xfrm>
            <a:off x="437406" y="1060714"/>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smtClean="0">
                <a:ln>
                  <a:noFill/>
                </a:ln>
                <a:solidFill>
                  <a:srgbClr val="78278B"/>
                </a:solidFill>
                <a:effectLst/>
                <a:uLnTx/>
                <a:uFillTx/>
                <a:latin typeface="Verdana" pitchFamily="34" charset="0"/>
              </a:rPr>
              <a:t>Análisis General de Riesgos de Las Empresas II</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33395690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Marcador de contenido 5"/>
          <p:cNvSpPr txBox="1">
            <a:spLocks/>
          </p:cNvSpPr>
          <p:nvPr/>
        </p:nvSpPr>
        <p:spPr bwMode="auto">
          <a:xfrm>
            <a:off x="1691680" y="188640"/>
            <a:ext cx="5688632" cy="87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smtClean="0">
                <a:ln>
                  <a:noFill/>
                </a:ln>
                <a:solidFill>
                  <a:schemeClr val="tx1"/>
                </a:solidFill>
                <a:effectLst/>
                <a:uLnTx/>
                <a:uFillTx/>
                <a:latin typeface="Verdana" pitchFamily="34" charset="0"/>
              </a:rPr>
              <a:t>MANUAL DE BUENAS PRÁCTICAS DE COMPETENCIA</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8"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GPADM5-#225214-v1-XM_Presentación_Resultados_Taller_de_Competencia_.PPTX</a:t>
            </a:r>
            <a:endParaRPr kumimoji="0" lang="es-ES" sz="8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
        <p:nvSpPr>
          <p:cNvPr id="9" name="Marcador de contenido 1"/>
          <p:cNvSpPr txBox="1">
            <a:spLocks/>
          </p:cNvSpPr>
          <p:nvPr/>
        </p:nvSpPr>
        <p:spPr bwMode="auto">
          <a:xfrm>
            <a:off x="396589" y="1800667"/>
            <a:ext cx="8278813" cy="4220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342900" marR="0" lvl="0" indent="-285750" algn="just" defTabSz="914400" rtl="0" eaLnBrk="0" fontAlgn="base" latinLnBrk="0" hangingPunct="0">
              <a:lnSpc>
                <a:spcPct val="100000"/>
              </a:lnSpc>
              <a:spcBef>
                <a:spcPts val="0"/>
              </a:spcBef>
              <a:spcAft>
                <a:spcPct val="0"/>
              </a:spcAft>
              <a:buClrTx/>
              <a:buSzTx/>
              <a:buFontTx/>
              <a:buChar char="•"/>
              <a:tabLst/>
              <a:defRPr/>
            </a:pPr>
            <a:r>
              <a:rPr kumimoji="0" lang="es-MX" sz="1800" b="0" i="0" u="none" strike="noStrike" kern="0" cap="none" spc="0" normalizeH="0" baseline="0" noProof="0" smtClean="0">
                <a:ln>
                  <a:noFill/>
                </a:ln>
                <a:solidFill>
                  <a:schemeClr val="tx1"/>
                </a:solidFill>
                <a:effectLst/>
                <a:uLnTx/>
                <a:uFillTx/>
                <a:latin typeface="Verdana" pitchFamily="34" charset="0"/>
              </a:rPr>
              <a:t>El Manual ha sido diseñado para identificar situaciones que puedan generar riesgos o tener implicaciones anti-competitivas. Tiene por objeto proporcionar una idea general sobre la normativa de libre competencia, advertir sobre los riesgos que esta implica en las actividades diarias y, pretende equipar de criterios o elementos al personal de Las Empresas para guiarlas en su actuar ante determinadas situaciones.</a:t>
            </a:r>
          </a:p>
          <a:p>
            <a:pPr marL="342900" marR="0" lvl="0" indent="-285750" algn="just" defTabSz="914400" rtl="0" eaLnBrk="0" fontAlgn="base" latinLnBrk="0" hangingPunct="0">
              <a:lnSpc>
                <a:spcPct val="100000"/>
              </a:lnSpc>
              <a:spcBef>
                <a:spcPts val="0"/>
              </a:spcBef>
              <a:spcAft>
                <a:spcPct val="0"/>
              </a:spcAft>
              <a:buClrTx/>
              <a:buSzTx/>
              <a:buFontTx/>
              <a:buChar char="•"/>
              <a:tabLst/>
              <a:defRPr/>
            </a:pPr>
            <a:endParaRPr kumimoji="0" lang="es-MX" altLang="es-CO" sz="1800" b="0" i="0" u="none" strike="noStrike" kern="0" cap="none" spc="0" normalizeH="0" baseline="-25000" noProof="0" smtClean="0">
              <a:ln>
                <a:noFill/>
              </a:ln>
              <a:solidFill>
                <a:schemeClr val="tx1"/>
              </a:solidFill>
              <a:effectLst/>
              <a:uLnTx/>
              <a:uFillTx/>
              <a:latin typeface="Verdana" pitchFamily="34" charset="0"/>
            </a:endParaRPr>
          </a:p>
          <a:p>
            <a:pPr marL="342900" marR="0" lvl="0" indent="-285750" algn="just" defTabSz="914400" rtl="0" eaLnBrk="0" fontAlgn="base" latinLnBrk="0" hangingPunct="0">
              <a:lnSpc>
                <a:spcPct val="100000"/>
              </a:lnSpc>
              <a:spcBef>
                <a:spcPts val="0"/>
              </a:spcBef>
              <a:spcAft>
                <a:spcPct val="0"/>
              </a:spcAft>
              <a:buClrTx/>
              <a:buSzTx/>
              <a:buFontTx/>
              <a:buChar char="•"/>
              <a:tabLst/>
              <a:defRPr/>
            </a:pPr>
            <a:r>
              <a:rPr kumimoji="0" lang="es-ES" sz="1800" b="0" i="0" u="none" strike="noStrike" kern="0" cap="none" spc="0" normalizeH="0" baseline="0" noProof="0" smtClean="0">
                <a:ln>
                  <a:noFill/>
                </a:ln>
                <a:solidFill>
                  <a:schemeClr val="tx1"/>
                </a:solidFill>
                <a:effectLst/>
                <a:uLnTx/>
                <a:uFillTx/>
                <a:latin typeface="Verdana" pitchFamily="34" charset="0"/>
              </a:rPr>
              <a:t>El Manual no debe ser considerado como un sustituto de la asesoría legal que puede requerir una determinada transacción, actividad o conducta. </a:t>
            </a:r>
          </a:p>
          <a:p>
            <a:pPr marL="57150" marR="0" lvl="0" indent="0" algn="just" defTabSz="914400" rtl="0" eaLnBrk="0" fontAlgn="base" latinLnBrk="0" hangingPunct="0">
              <a:lnSpc>
                <a:spcPct val="100000"/>
              </a:lnSpc>
              <a:spcBef>
                <a:spcPts val="0"/>
              </a:spcBef>
              <a:spcAft>
                <a:spcPct val="0"/>
              </a:spcAft>
              <a:buClrTx/>
              <a:buSzTx/>
              <a:buFontTx/>
              <a:buNone/>
              <a:tabLst/>
              <a:defRPr/>
            </a:pPr>
            <a:endParaRPr kumimoji="0" lang="es-ES" sz="1800" b="0" i="0" u="none" strike="noStrike" kern="0" cap="none" spc="0" normalizeH="0" baseline="0" noProof="0" smtClean="0">
              <a:ln>
                <a:noFill/>
              </a:ln>
              <a:solidFill>
                <a:schemeClr val="tx1"/>
              </a:solidFill>
              <a:effectLst/>
              <a:uLnTx/>
              <a:uFillTx/>
              <a:latin typeface="Verdana" pitchFamily="34" charset="0"/>
            </a:endParaRPr>
          </a:p>
          <a:p>
            <a:pPr marL="342900" marR="0" lvl="0" indent="-285750" algn="just" defTabSz="914400" rtl="0" eaLnBrk="0" fontAlgn="base" latinLnBrk="0" hangingPunct="0">
              <a:lnSpc>
                <a:spcPct val="100000"/>
              </a:lnSpc>
              <a:spcBef>
                <a:spcPts val="0"/>
              </a:spcBef>
              <a:spcAft>
                <a:spcPct val="0"/>
              </a:spcAft>
              <a:buClrTx/>
              <a:buSzTx/>
              <a:buFontTx/>
              <a:buChar char="•"/>
              <a:tabLst/>
              <a:defRPr/>
            </a:pPr>
            <a:r>
              <a:rPr kumimoji="0" lang="es-ES" sz="1800" b="0" i="0" u="none" strike="noStrike" kern="0" cap="none" spc="0" normalizeH="0" baseline="0" noProof="0" smtClean="0">
                <a:ln>
                  <a:noFill/>
                </a:ln>
                <a:solidFill>
                  <a:schemeClr val="tx1"/>
                </a:solidFill>
                <a:effectLst/>
                <a:uLnTx/>
                <a:uFillTx/>
                <a:latin typeface="Verdana" pitchFamily="34" charset="0"/>
              </a:rPr>
              <a:t>Se insiste en la importancia de generar un manual interno que refleje El Manual, pero que atienda a los riesgos y necesidades particulares de cada compañía.  </a:t>
            </a:r>
          </a:p>
          <a:p>
            <a:pPr marL="342900" marR="0" lvl="0" indent="-285750" algn="just" defTabSz="914400" rtl="0" eaLnBrk="0" fontAlgn="base" latinLnBrk="0" hangingPunct="0">
              <a:lnSpc>
                <a:spcPct val="100000"/>
              </a:lnSpc>
              <a:spcBef>
                <a:spcPts val="0"/>
              </a:spcBef>
              <a:spcAft>
                <a:spcPct val="0"/>
              </a:spcAft>
              <a:buClrTx/>
              <a:buSzTx/>
              <a:buFontTx/>
              <a:buChar char="•"/>
              <a:tabLst/>
              <a:defRPr/>
            </a:pPr>
            <a:endParaRPr kumimoji="0" lang="es-ES" altLang="es-CO" sz="1600" b="0" i="0" u="none" strike="noStrike" kern="0" cap="none" spc="0" normalizeH="0" baseline="-25000" noProof="0" smtClean="0">
              <a:ln>
                <a:noFill/>
              </a:ln>
              <a:solidFill>
                <a:schemeClr val="tx1"/>
              </a:solidFill>
              <a:effectLst/>
              <a:uLnTx/>
              <a:uFillTx/>
              <a:latin typeface="Verdana" pitchFamily="34" charset="0"/>
            </a:endParaRPr>
          </a:p>
          <a:p>
            <a:pPr marL="342900" marR="0" lvl="0" indent="-285750" algn="just" defTabSz="914400" rtl="0" eaLnBrk="0" fontAlgn="base" latinLnBrk="0" hangingPunct="0">
              <a:lnSpc>
                <a:spcPct val="100000"/>
              </a:lnSpc>
              <a:spcBef>
                <a:spcPts val="0"/>
              </a:spcBef>
              <a:spcAft>
                <a:spcPct val="0"/>
              </a:spcAft>
              <a:buClrTx/>
              <a:buSzTx/>
              <a:buFontTx/>
              <a:buChar char="•"/>
              <a:tabLst/>
              <a:defRPr/>
            </a:pPr>
            <a:endParaRPr kumimoji="0" lang="es-CO" altLang="es-CO" sz="1400" b="0" i="0" u="none" strike="noStrike" kern="0" cap="none" spc="0" normalizeH="0" baseline="0" noProof="0" dirty="0">
              <a:ln>
                <a:noFill/>
              </a:ln>
              <a:solidFill>
                <a:schemeClr val="tx1"/>
              </a:solidFill>
              <a:effectLst/>
              <a:uLnTx/>
              <a:uFillTx/>
              <a:latin typeface="Verdana" pitchFamily="34" charset="0"/>
            </a:endParaRPr>
          </a:p>
        </p:txBody>
      </p:sp>
      <p:sp>
        <p:nvSpPr>
          <p:cNvPr id="10" name="Título 3"/>
          <p:cNvSpPr txBox="1">
            <a:spLocks/>
          </p:cNvSpPr>
          <p:nvPr/>
        </p:nvSpPr>
        <p:spPr bwMode="auto">
          <a:xfrm>
            <a:off x="437406" y="1060714"/>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smtClean="0">
                <a:ln>
                  <a:noFill/>
                </a:ln>
                <a:solidFill>
                  <a:srgbClr val="78278B"/>
                </a:solidFill>
                <a:effectLst/>
                <a:uLnTx/>
                <a:uFillTx/>
                <a:latin typeface="Verdana" pitchFamily="34" charset="0"/>
              </a:rPr>
              <a:t>Importancia de Contar con Asesoría Legal I </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8076462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7" name="Marcador de contenido 5"/>
          <p:cNvSpPr txBox="1">
            <a:spLocks/>
          </p:cNvSpPr>
          <p:nvPr/>
        </p:nvSpPr>
        <p:spPr bwMode="auto">
          <a:xfrm>
            <a:off x="1691680" y="188640"/>
            <a:ext cx="5688632" cy="87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smtClean="0">
                <a:ln>
                  <a:noFill/>
                </a:ln>
                <a:solidFill>
                  <a:schemeClr val="tx1"/>
                </a:solidFill>
                <a:effectLst/>
                <a:uLnTx/>
                <a:uFillTx/>
                <a:latin typeface="Verdana" pitchFamily="34" charset="0"/>
              </a:rPr>
              <a:t>MANUAL DE BUENAS PRÁCTICAS DE COMPETENCIA</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8"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GPADM5-#225214-v1-XM_Presentación_Resultados_Taller_de_Competencia_.PPTX</a:t>
            </a:r>
            <a:endParaRPr kumimoji="0" lang="es-ES" sz="8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
        <p:nvSpPr>
          <p:cNvPr id="9" name="Marcador de contenido 1"/>
          <p:cNvSpPr txBox="1">
            <a:spLocks/>
          </p:cNvSpPr>
          <p:nvPr/>
        </p:nvSpPr>
        <p:spPr bwMode="auto">
          <a:xfrm>
            <a:off x="396589" y="1800668"/>
            <a:ext cx="8278813" cy="4051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342900" marR="0" lvl="0" indent="-285750" algn="just" defTabSz="914400" rtl="0" eaLnBrk="0" fontAlgn="base" latinLnBrk="0" hangingPunct="0">
              <a:lnSpc>
                <a:spcPct val="100000"/>
              </a:lnSpc>
              <a:spcBef>
                <a:spcPts val="0"/>
              </a:spcBef>
              <a:spcAft>
                <a:spcPct val="0"/>
              </a:spcAft>
              <a:buClrTx/>
              <a:buSzTx/>
              <a:buFontTx/>
              <a:buChar char="•"/>
              <a:tabLst/>
              <a:defRPr/>
            </a:pPr>
            <a:endParaRPr kumimoji="0" lang="es-ES" altLang="es-CO" sz="1600" b="0" i="0" u="none" strike="noStrike" kern="0" cap="none" spc="0" normalizeH="0" baseline="-25000" noProof="0" smtClean="0">
              <a:ln>
                <a:noFill/>
              </a:ln>
              <a:solidFill>
                <a:schemeClr val="tx1"/>
              </a:solidFill>
              <a:effectLst/>
              <a:uLnTx/>
              <a:uFillTx/>
              <a:latin typeface="Verdana" pitchFamily="34" charset="0"/>
            </a:endParaRPr>
          </a:p>
          <a:p>
            <a:pPr marL="342900" marR="0" lvl="0" indent="-285750" algn="just" defTabSz="914400" rtl="0" eaLnBrk="0" fontAlgn="base" latinLnBrk="0" hangingPunct="0">
              <a:lnSpc>
                <a:spcPct val="100000"/>
              </a:lnSpc>
              <a:spcBef>
                <a:spcPts val="0"/>
              </a:spcBef>
              <a:spcAft>
                <a:spcPct val="0"/>
              </a:spcAft>
              <a:buClrTx/>
              <a:buSzTx/>
              <a:buFontTx/>
              <a:buChar char="•"/>
              <a:tabLst/>
              <a:defRPr/>
            </a:pPr>
            <a:r>
              <a:rPr kumimoji="0" lang="es-ES" sz="2000" b="0" i="0" u="none" strike="noStrike" kern="0" cap="none" spc="0" normalizeH="0" baseline="0" noProof="0" smtClean="0">
                <a:ln>
                  <a:noFill/>
                </a:ln>
                <a:solidFill>
                  <a:schemeClr val="tx1"/>
                </a:solidFill>
                <a:effectLst/>
                <a:uLnTx/>
                <a:uFillTx/>
                <a:latin typeface="Verdana" pitchFamily="34" charset="0"/>
              </a:rPr>
              <a:t>En todos los casos en que surjan dudas o inquietudes acerca de la legitimidad de una determinada conducta, Las Empresas deben contactar a sus asesores jurídicos internos o externos para resolverlas, y solicitar una recomendación frente a la situación concreta.</a:t>
            </a:r>
          </a:p>
          <a:p>
            <a:pPr marL="342900" marR="0" lvl="0" indent="-285750" algn="just" defTabSz="914400" rtl="0" eaLnBrk="0" fontAlgn="base" latinLnBrk="0" hangingPunct="0">
              <a:lnSpc>
                <a:spcPct val="100000"/>
              </a:lnSpc>
              <a:spcBef>
                <a:spcPts val="0"/>
              </a:spcBef>
              <a:spcAft>
                <a:spcPct val="0"/>
              </a:spcAft>
              <a:buClrTx/>
              <a:buSzTx/>
              <a:buFontTx/>
              <a:buChar char="•"/>
              <a:tabLst/>
              <a:defRPr/>
            </a:pPr>
            <a:endParaRPr kumimoji="0" lang="es-ES" sz="2000" b="0" i="0" u="none" strike="noStrike" kern="0" cap="none" spc="0" normalizeH="0" baseline="0" noProof="0" smtClean="0">
              <a:ln>
                <a:noFill/>
              </a:ln>
              <a:solidFill>
                <a:schemeClr val="tx1"/>
              </a:solidFill>
              <a:effectLst/>
              <a:uLnTx/>
              <a:uFillTx/>
              <a:latin typeface="Verdana" pitchFamily="34" charset="0"/>
            </a:endParaRPr>
          </a:p>
          <a:p>
            <a:pPr marL="342900" marR="0" lvl="0" indent="-285750" algn="just" defTabSz="914400" rtl="0" eaLnBrk="0" fontAlgn="base" latinLnBrk="0" hangingPunct="0">
              <a:lnSpc>
                <a:spcPct val="100000"/>
              </a:lnSpc>
              <a:spcBef>
                <a:spcPts val="0"/>
              </a:spcBef>
              <a:spcAft>
                <a:spcPct val="0"/>
              </a:spcAft>
              <a:buClrTx/>
              <a:buSzTx/>
              <a:buFontTx/>
              <a:buChar char="•"/>
              <a:tabLst/>
              <a:defRPr/>
            </a:pPr>
            <a:r>
              <a:rPr kumimoji="0" lang="es-ES" sz="2000" b="0" i="0" u="none" strike="noStrike" kern="0" cap="none" spc="0" normalizeH="0" baseline="0" noProof="0" smtClean="0">
                <a:ln>
                  <a:noFill/>
                </a:ln>
                <a:solidFill>
                  <a:schemeClr val="tx1"/>
                </a:solidFill>
                <a:effectLst/>
                <a:uLnTx/>
                <a:uFillTx/>
                <a:latin typeface="Verdana" pitchFamily="34" charset="0"/>
              </a:rPr>
              <a:t>Por otra parte, de considerarlo, y en caso de identificar directamente la comisión de una conducta, se debe denunciar la situación ante la SIC de la manera más detallada posible, para proteger su responsabilidad, la de Las Empresas y el bienestar del mercado. </a:t>
            </a:r>
            <a:endParaRPr kumimoji="0" lang="es-MX" altLang="es-CO" sz="2000" b="0" i="0" u="none" strike="noStrike" kern="0" cap="none" spc="0" normalizeH="0" baseline="-25000" noProof="0" smtClean="0">
              <a:ln>
                <a:noFill/>
              </a:ln>
              <a:solidFill>
                <a:schemeClr val="tx1"/>
              </a:solidFill>
              <a:effectLst/>
              <a:uLnTx/>
              <a:uFillTx/>
              <a:latin typeface="Verdana" pitchFamily="34" charset="0"/>
            </a:endParaRPr>
          </a:p>
          <a:p>
            <a:pPr marL="342900" marR="0" lvl="0" indent="-285750" algn="just" defTabSz="914400" rtl="0" eaLnBrk="0" fontAlgn="base" latinLnBrk="0" hangingPunct="0">
              <a:lnSpc>
                <a:spcPct val="100000"/>
              </a:lnSpc>
              <a:spcBef>
                <a:spcPts val="0"/>
              </a:spcBef>
              <a:spcAft>
                <a:spcPct val="0"/>
              </a:spcAft>
              <a:buClrTx/>
              <a:buSzTx/>
              <a:buFontTx/>
              <a:buChar char="•"/>
              <a:tabLst/>
              <a:defRPr/>
            </a:pPr>
            <a:endParaRPr kumimoji="0" lang="es-CO" altLang="es-CO" sz="1400" b="0" i="0" u="none" strike="noStrike" kern="0" cap="none" spc="0" normalizeH="0" baseline="0" noProof="0" dirty="0">
              <a:ln>
                <a:noFill/>
              </a:ln>
              <a:solidFill>
                <a:schemeClr val="tx1"/>
              </a:solidFill>
              <a:effectLst/>
              <a:uLnTx/>
              <a:uFillTx/>
              <a:latin typeface="Verdana" pitchFamily="34" charset="0"/>
            </a:endParaRPr>
          </a:p>
        </p:txBody>
      </p:sp>
      <p:sp>
        <p:nvSpPr>
          <p:cNvPr id="10" name="Título 3"/>
          <p:cNvSpPr txBox="1">
            <a:spLocks/>
          </p:cNvSpPr>
          <p:nvPr/>
        </p:nvSpPr>
        <p:spPr bwMode="auto">
          <a:xfrm>
            <a:off x="437406" y="1060714"/>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smtClean="0">
                <a:ln>
                  <a:noFill/>
                </a:ln>
                <a:solidFill>
                  <a:srgbClr val="78278B"/>
                </a:solidFill>
                <a:effectLst/>
                <a:uLnTx/>
                <a:uFillTx/>
                <a:latin typeface="Verdana" pitchFamily="34" charset="0"/>
              </a:rPr>
              <a:t>Importancia de Contar con Asesoría Legal II</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3689731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9" name="Marcador de contenido 1"/>
          <p:cNvSpPr txBox="1">
            <a:spLocks/>
          </p:cNvSpPr>
          <p:nvPr/>
        </p:nvSpPr>
        <p:spPr bwMode="auto">
          <a:xfrm>
            <a:off x="451892" y="1412776"/>
            <a:ext cx="8278688" cy="454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MX" sz="1600" b="0" i="0" u="none" strike="noStrike" kern="0" cap="none" spc="0" normalizeH="0" baseline="0" noProof="0" dirty="0" smtClean="0">
                <a:ln>
                  <a:noFill/>
                </a:ln>
                <a:solidFill>
                  <a:schemeClr val="tx1"/>
                </a:solidFill>
                <a:effectLst/>
                <a:uLnTx/>
                <a:uFillTx/>
                <a:latin typeface="Verdana" pitchFamily="34" charset="0"/>
              </a:rPr>
              <a:t>Relevancia del Derecho de la Competencia en el siglo XXI.</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s-MX" sz="16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CO" sz="1600" b="0" i="0" u="none" strike="noStrike" kern="0" cap="none" spc="0" normalizeH="0" baseline="0" noProof="0" dirty="0" smtClean="0">
                <a:ln>
                  <a:noFill/>
                </a:ln>
                <a:solidFill>
                  <a:schemeClr val="tx1"/>
                </a:solidFill>
                <a:effectLst/>
                <a:uLnTx/>
                <a:uFillTx/>
                <a:latin typeface="Verdana" pitchFamily="34" charset="0"/>
              </a:rPr>
              <a:t>Casos en que autoridades extranjeras hayan sancionado por prácticas restrictivas de la competencia a agentes del sector eléctrico.</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s-MX" sz="16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MX" sz="1600" b="0" i="0" u="none" strike="noStrike" kern="0" cap="none" spc="0" normalizeH="0" baseline="0" noProof="0" dirty="0" smtClean="0">
                <a:ln>
                  <a:noFill/>
                </a:ln>
                <a:solidFill>
                  <a:schemeClr val="tx1"/>
                </a:solidFill>
                <a:effectLst/>
                <a:uLnTx/>
                <a:uFillTx/>
                <a:latin typeface="Verdana" pitchFamily="34" charset="0"/>
              </a:rPr>
              <a:t>Marco legal del Derecho de la Competencia en Colombia. </a:t>
            </a:r>
            <a:endParaRPr kumimoji="0" lang="es-CO" sz="16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s-CO" sz="16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CO" sz="1600" b="0" i="0" u="none" strike="noStrike" kern="0" cap="none" spc="0" normalizeH="0" baseline="0" noProof="0" dirty="0" smtClean="0">
                <a:ln>
                  <a:noFill/>
                </a:ln>
                <a:solidFill>
                  <a:schemeClr val="tx1"/>
                </a:solidFill>
                <a:effectLst/>
                <a:uLnTx/>
                <a:uFillTx/>
                <a:latin typeface="Verdana" pitchFamily="34" charset="0"/>
              </a:rPr>
              <a:t>Explicación de la metodología utilizada en El Taller de Competencia. </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6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CO" sz="1600" b="0" i="0" u="none" strike="noStrike" kern="0" cap="none" spc="0" normalizeH="0" baseline="0" noProof="0" dirty="0" smtClean="0">
                <a:ln>
                  <a:noFill/>
                </a:ln>
                <a:solidFill>
                  <a:schemeClr val="tx1"/>
                </a:solidFill>
                <a:effectLst/>
                <a:uLnTx/>
                <a:uFillTx/>
                <a:latin typeface="Verdana" pitchFamily="34" charset="0"/>
              </a:rPr>
              <a:t>Explicación del contenido del “Manual de Buenas Prácticas de Competencia” que surgió como resultado de El Taller, </a:t>
            </a:r>
            <a:r>
              <a:rPr kumimoji="0" lang="es-MX" sz="1600" b="0" i="0" u="none" strike="noStrike" kern="0" cap="none" spc="0" normalizeH="0" baseline="0" noProof="0" dirty="0" smtClean="0">
                <a:ln>
                  <a:noFill/>
                </a:ln>
                <a:solidFill>
                  <a:schemeClr val="tx1"/>
                </a:solidFill>
                <a:effectLst/>
                <a:uLnTx/>
                <a:uFillTx/>
                <a:latin typeface="Verdana" pitchFamily="34" charset="0"/>
              </a:rPr>
              <a:t>su relevancia y la utilidad que podría generar a Las Empresas participantes.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s-CO" sz="16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s-CO" sz="1600" b="0" i="0" u="none" strike="noStrike" kern="0" cap="none" spc="0" normalizeH="0" baseline="0" noProof="0" dirty="0" smtClean="0">
              <a:ln>
                <a:noFill/>
              </a:ln>
              <a:solidFill>
                <a:schemeClr val="tx1"/>
              </a:solidFill>
              <a:effectLst/>
              <a:uLnTx/>
              <a:uFillTx/>
              <a:latin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s-CO" sz="1600" b="0" i="0" u="none" strike="noStrike" kern="0" cap="none" spc="0" normalizeH="0" baseline="0" noProof="0" dirty="0">
              <a:ln>
                <a:noFill/>
              </a:ln>
              <a:solidFill>
                <a:schemeClr val="tx1"/>
              </a:solidFill>
              <a:effectLst/>
              <a:uLnTx/>
              <a:uFillTx/>
              <a:latin typeface="Verdana" pitchFamily="34" charset="0"/>
            </a:endParaRPr>
          </a:p>
        </p:txBody>
      </p:sp>
      <p:sp>
        <p:nvSpPr>
          <p:cNvPr id="10" name="Título 2"/>
          <p:cNvSpPr txBox="1">
            <a:spLocks/>
          </p:cNvSpPr>
          <p:nvPr/>
        </p:nvSpPr>
        <p:spPr bwMode="auto">
          <a:xfrm>
            <a:off x="469776" y="764704"/>
            <a:ext cx="8278688" cy="65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sz="2500" b="1" i="0" u="none" strike="noStrike" kern="0" cap="none" spc="0" normalizeH="0" baseline="0" noProof="0" smtClean="0">
                <a:ln>
                  <a:noFill/>
                </a:ln>
                <a:solidFill>
                  <a:srgbClr val="78278B"/>
                </a:solidFill>
                <a:effectLst/>
                <a:uLnTx/>
                <a:uFillTx/>
                <a:latin typeface="Verdana" pitchFamily="34" charset="0"/>
              </a:rPr>
              <a:t>AGENDA</a:t>
            </a:r>
            <a:endParaRPr kumimoji="0" lang="es-CO" sz="2500" b="1"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2423306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5" name="Marcador de pie de página 1"/>
          <p:cNvSpPr txBox="1">
            <a:spLocks/>
          </p:cNvSpPr>
          <p:nvPr/>
        </p:nvSpPr>
        <p:spPr bwMode="auto">
          <a:xfrm>
            <a:off x="1979613" y="6356350"/>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dirty="0" smtClean="0">
                <a:ln>
                  <a:noFill/>
                </a:ln>
                <a:solidFill>
                  <a:schemeClr val="tx1"/>
                </a:solidFill>
                <a:effectLst/>
                <a:uLnTx/>
                <a:uFillTx/>
                <a:latin typeface="Verdana" pitchFamily="34" charset="0"/>
                <a:ea typeface="Verdana" panose="020B0604030504040204" pitchFamily="34" charset="0"/>
                <a:cs typeface="Verdana" panose="020B0604030504040204" pitchFamily="34" charset="0"/>
              </a:rPr>
              <a:t>GPADM5-#225214-v1-XM_Presentación_Resultados_Taller_de_Competencia_.PPTX</a:t>
            </a:r>
            <a:endParaRPr kumimoji="0" lang="es-ES" sz="800" b="0" i="0" u="none" strike="noStrike" kern="1200" cap="none" spc="0" normalizeH="0" baseline="0" noProof="0" dirty="0">
              <a:ln>
                <a:noFill/>
              </a:ln>
              <a:solidFill>
                <a:schemeClr val="tx1"/>
              </a:solidFill>
              <a:effectLst/>
              <a:uLnTx/>
              <a:uFillTx/>
              <a:latin typeface="Verdana" pitchFamily="34" charset="0"/>
              <a:ea typeface="Verdana" panose="020B0604030504040204" pitchFamily="34" charset="0"/>
              <a:cs typeface="Verdana" panose="020B0604030504040204" pitchFamily="34" charset="0"/>
            </a:endParaRPr>
          </a:p>
        </p:txBody>
      </p:sp>
      <p:sp>
        <p:nvSpPr>
          <p:cNvPr id="6" name="Título 3"/>
          <p:cNvSpPr txBox="1">
            <a:spLocks/>
          </p:cNvSpPr>
          <p:nvPr/>
        </p:nvSpPr>
        <p:spPr bwMode="auto">
          <a:xfrm>
            <a:off x="432593" y="2924944"/>
            <a:ext cx="8278813"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altLang="es-CO" sz="4400" b="0" i="0" u="none" strike="noStrike" kern="0" cap="none" spc="0" normalizeH="0" baseline="0" noProof="0" smtClean="0">
                <a:ln>
                  <a:noFill/>
                </a:ln>
                <a:solidFill>
                  <a:srgbClr val="78278B"/>
                </a:solidFill>
                <a:effectLst/>
                <a:uLnTx/>
                <a:uFillTx/>
                <a:latin typeface="Verdana" pitchFamily="34" charset="0"/>
              </a:rPr>
              <a:t>¡Gracias!</a:t>
            </a:r>
            <a:endParaRPr kumimoji="0" lang="es-CO" altLang="es-CO" sz="4400" b="0"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322391653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013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6" name="Marcador de contenido 5"/>
          <p:cNvSpPr txBox="1">
            <a:spLocks/>
          </p:cNvSpPr>
          <p:nvPr/>
        </p:nvSpPr>
        <p:spPr bwMode="auto">
          <a:xfrm>
            <a:off x="1691680" y="188640"/>
            <a:ext cx="5688632" cy="87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dirty="0" smtClean="0">
                <a:ln>
                  <a:noFill/>
                </a:ln>
                <a:solidFill>
                  <a:schemeClr val="tx1"/>
                </a:solidFill>
                <a:effectLst/>
                <a:uLnTx/>
                <a:uFillTx/>
                <a:latin typeface="Verdana" pitchFamily="34" charset="0"/>
              </a:rPr>
              <a:t>Relevancia del Derecho de la Competencia en el siglo XXI</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7" name="Título 3"/>
          <p:cNvSpPr txBox="1">
            <a:spLocks/>
          </p:cNvSpPr>
          <p:nvPr/>
        </p:nvSpPr>
        <p:spPr bwMode="auto">
          <a:xfrm>
            <a:off x="396589" y="1042815"/>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dirty="0" smtClean="0">
                <a:ln>
                  <a:noFill/>
                </a:ln>
                <a:solidFill>
                  <a:srgbClr val="78278B"/>
                </a:solidFill>
                <a:effectLst/>
                <a:uLnTx/>
                <a:uFillTx/>
                <a:latin typeface="Verdana" pitchFamily="34" charset="0"/>
              </a:rPr>
              <a:t>Tendencias del Derecho y los Mercados:</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sp>
        <p:nvSpPr>
          <p:cNvPr id="8" name="Marcador de contenido 2"/>
          <p:cNvSpPr txBox="1">
            <a:spLocks/>
          </p:cNvSpPr>
          <p:nvPr/>
        </p:nvSpPr>
        <p:spPr bwMode="auto">
          <a:xfrm>
            <a:off x="396589" y="1914889"/>
            <a:ext cx="8278813" cy="490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CO" sz="1600" b="0" i="0" u="none" strike="noStrike" kern="0" cap="none" spc="0" normalizeH="0" baseline="0" noProof="0" dirty="0" smtClean="0">
                <a:ln>
                  <a:noFill/>
                </a:ln>
                <a:solidFill>
                  <a:schemeClr val="tx1"/>
                </a:solidFill>
                <a:effectLst/>
                <a:uLnTx/>
                <a:uFillTx/>
                <a:latin typeface="Verdana" pitchFamily="34" charset="0"/>
              </a:rPr>
              <a:t>La libre competencia genera incentivos para que unas empresas obtengan una ventaja sobre otras, reduciendo sus costes y aumentando su calidad o la adecuación de los bienes y servicios que ofrece a los gustos de los consumidores.</a:t>
            </a:r>
          </a:p>
          <a:p>
            <a:pPr marL="342900" marR="0" lvl="0" indent="-342900" algn="l" defTabSz="914400" rtl="0" eaLnBrk="0" fontAlgn="base" latinLnBrk="0" hangingPunct="0">
              <a:lnSpc>
                <a:spcPct val="100000"/>
              </a:lnSpc>
              <a:spcBef>
                <a:spcPts val="0"/>
              </a:spcBef>
              <a:spcAft>
                <a:spcPct val="0"/>
              </a:spcAft>
              <a:buClrTx/>
              <a:buSzTx/>
              <a:buFontTx/>
              <a:buChar char="•"/>
              <a:tabLst/>
              <a:defRPr/>
            </a:pPr>
            <a:endParaRPr kumimoji="0" lang="es-CO" sz="16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CO" sz="1600" b="0" i="0" u="none" strike="noStrike" kern="0" cap="none" spc="0" normalizeH="0" baseline="0" noProof="0" dirty="0" smtClean="0">
                <a:ln>
                  <a:noFill/>
                </a:ln>
                <a:solidFill>
                  <a:schemeClr val="tx1"/>
                </a:solidFill>
                <a:effectLst/>
                <a:uLnTx/>
                <a:uFillTx/>
                <a:latin typeface="Verdana" pitchFamily="34" charset="0"/>
              </a:rPr>
              <a:t>Es fundamental para los intereses del Estado crear un entorno competitivo dentro de los mercados de bienes y servicios y evitar las tendencias monopólicas.</a:t>
            </a:r>
          </a:p>
          <a:p>
            <a:pPr marL="342900" marR="0" lvl="0" indent="-342900" algn="l" defTabSz="914400" rtl="0" eaLnBrk="0" fontAlgn="base" latinLnBrk="0" hangingPunct="0">
              <a:lnSpc>
                <a:spcPct val="100000"/>
              </a:lnSpc>
              <a:spcBef>
                <a:spcPts val="0"/>
              </a:spcBef>
              <a:spcAft>
                <a:spcPct val="0"/>
              </a:spcAft>
              <a:buClrTx/>
              <a:buSzTx/>
              <a:buFontTx/>
              <a:buChar char="•"/>
              <a:tabLst/>
              <a:defRPr/>
            </a:pPr>
            <a:endParaRPr kumimoji="0" lang="es-MX" sz="16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CO" sz="1600" b="0" i="0" u="none" strike="noStrike" kern="0" cap="none" spc="0" normalizeH="0" baseline="0" noProof="0" dirty="0" smtClean="0">
                <a:ln>
                  <a:noFill/>
                </a:ln>
                <a:solidFill>
                  <a:schemeClr val="tx1"/>
                </a:solidFill>
                <a:effectLst/>
                <a:uLnTx/>
                <a:uFillTx/>
                <a:latin typeface="Verdana" pitchFamily="34" charset="0"/>
              </a:rPr>
              <a:t>La libre competencia permite que las empresas mejoren su oferta, obtengan resultados clave para la innovación, progreso tecnológico y la búsqueda de medios mucho más eficientes de producción, distribución y comercialización.</a:t>
            </a:r>
          </a:p>
          <a:p>
            <a:pPr marL="342900" marR="0" lvl="0" indent="-342900" algn="l" defTabSz="914400" rtl="0" eaLnBrk="0" fontAlgn="base" latinLnBrk="0" hangingPunct="0">
              <a:lnSpc>
                <a:spcPct val="100000"/>
              </a:lnSpc>
              <a:spcBef>
                <a:spcPts val="0"/>
              </a:spcBef>
              <a:spcAft>
                <a:spcPct val="0"/>
              </a:spcAft>
              <a:buClrTx/>
              <a:buSzTx/>
              <a:buFontTx/>
              <a:buChar char="•"/>
              <a:tabLst/>
              <a:defRPr/>
            </a:pPr>
            <a:endParaRPr kumimoji="0" lang="es-CO" sz="16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endParaRPr kumimoji="0" lang="es-CO" sz="1600" b="0" i="0" u="none" strike="noStrike" kern="0" cap="none" spc="0" normalizeH="0" baseline="0" noProof="0" dirty="0">
              <a:ln>
                <a:noFill/>
              </a:ln>
              <a:solidFill>
                <a:schemeClr val="tx1"/>
              </a:solidFill>
              <a:effectLst/>
              <a:uLnTx/>
              <a:uFillTx/>
              <a:latin typeface="Verdana" pitchFamily="34" charset="0"/>
            </a:endParaRPr>
          </a:p>
        </p:txBody>
      </p:sp>
    </p:spTree>
    <p:extLst>
      <p:ext uri="{BB962C8B-B14F-4D97-AF65-F5344CB8AC3E}">
        <p14:creationId xmlns:p14="http://schemas.microsoft.com/office/powerpoint/2010/main" val="1824589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9" name="Marcador de contenido 5"/>
          <p:cNvSpPr txBox="1">
            <a:spLocks/>
          </p:cNvSpPr>
          <p:nvPr/>
        </p:nvSpPr>
        <p:spPr bwMode="auto">
          <a:xfrm>
            <a:off x="1691680" y="188640"/>
            <a:ext cx="5688632" cy="87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dirty="0" smtClean="0">
                <a:ln>
                  <a:noFill/>
                </a:ln>
                <a:solidFill>
                  <a:schemeClr val="tx1"/>
                </a:solidFill>
                <a:effectLst/>
                <a:uLnTx/>
                <a:uFillTx/>
                <a:latin typeface="Verdana" pitchFamily="34" charset="0"/>
              </a:rPr>
              <a:t>Prácticas Restrictivas de la Competencia</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10" name="Título 3"/>
          <p:cNvSpPr txBox="1">
            <a:spLocks/>
          </p:cNvSpPr>
          <p:nvPr/>
        </p:nvSpPr>
        <p:spPr bwMode="auto">
          <a:xfrm>
            <a:off x="432593" y="1000555"/>
            <a:ext cx="8278813" cy="418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smtClean="0">
                <a:ln>
                  <a:noFill/>
                </a:ln>
                <a:solidFill>
                  <a:srgbClr val="78278B"/>
                </a:solidFill>
                <a:effectLst/>
                <a:uLnTx/>
                <a:uFillTx/>
                <a:latin typeface="Verdana" pitchFamily="34" charset="0"/>
              </a:rPr>
              <a:t>Casos más relevantes en Colombia:</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pic>
        <p:nvPicPr>
          <p:cNvPr id="11" name="Marcador de contenido 6" descr="C:\Users\lsalcedo\Documents\Luis Gonzalo Salcedo Garrido\XM\Titulares Noticias PRC - Colombia\2016-09-08 16_20_29-Greenshot.png"/>
          <p:cNvPicPr>
            <a:picLocks/>
          </p:cNvPicPr>
          <p:nvPr/>
        </p:nvPicPr>
        <p:blipFill rotWithShape="1">
          <a:blip r:embed="rId2">
            <a:extLst>
              <a:ext uri="{28A0092B-C50C-407E-A947-70E740481C1C}">
                <a14:useLocalDpi xmlns:a14="http://schemas.microsoft.com/office/drawing/2010/main" val="0"/>
              </a:ext>
            </a:extLst>
          </a:blip>
          <a:srcRect l="7476" t="8225" r="35016" b="10175"/>
          <a:stretch/>
        </p:blipFill>
        <p:spPr bwMode="auto">
          <a:xfrm>
            <a:off x="5037611" y="2316873"/>
            <a:ext cx="3611728" cy="2782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pic>
        <p:nvPicPr>
          <p:cNvPr id="12" name="Imagen 11" descr="C:\Users\lsalcedo\Documents\Luis Gonzalo Salcedo Garrido\XM\Titulares Noticias PRC - Colombia\2016-09-08 16_18_35-Greenshot.png"/>
          <p:cNvPicPr/>
          <p:nvPr/>
        </p:nvPicPr>
        <p:blipFill rotWithShape="1">
          <a:blip r:embed="rId3">
            <a:extLst>
              <a:ext uri="{28A0092B-C50C-407E-A947-70E740481C1C}">
                <a14:useLocalDpi xmlns:a14="http://schemas.microsoft.com/office/drawing/2010/main" val="0"/>
              </a:ext>
            </a:extLst>
          </a:blip>
          <a:srcRect l="20480" t="28129" r="9948" b="10693"/>
          <a:stretch/>
        </p:blipFill>
        <p:spPr bwMode="auto">
          <a:xfrm>
            <a:off x="611560" y="4520524"/>
            <a:ext cx="4209332" cy="1643783"/>
          </a:xfrm>
          <a:prstGeom prst="rect">
            <a:avLst/>
          </a:prstGeom>
          <a:noFill/>
          <a:ln>
            <a:noFill/>
          </a:ln>
          <a:extLst>
            <a:ext uri="{53640926-AAD7-44D8-BBD7-CCE9431645EC}">
              <a14:shadowObscured xmlns:a14="http://schemas.microsoft.com/office/drawing/2010/main"/>
            </a:ext>
          </a:extLst>
        </p:spPr>
      </p:pic>
      <p:pic>
        <p:nvPicPr>
          <p:cNvPr id="13" name="Imagen 12" descr="C:\Users\lsalcedo\Documents\Luis Gonzalo Salcedo Garrido\XM\Titulares Noticias PRC - Colombia\2016-09-08 16_18_21-Greenshot.png"/>
          <p:cNvPicPr/>
          <p:nvPr/>
        </p:nvPicPr>
        <p:blipFill rotWithShape="1">
          <a:blip r:embed="rId4" cstate="print">
            <a:extLst>
              <a:ext uri="{28A0092B-C50C-407E-A947-70E740481C1C}">
                <a14:useLocalDpi xmlns:a14="http://schemas.microsoft.com/office/drawing/2010/main" val="0"/>
              </a:ext>
            </a:extLst>
          </a:blip>
          <a:srcRect l="2274" t="23539" r="3710" b="44608"/>
          <a:stretch/>
        </p:blipFill>
        <p:spPr bwMode="auto">
          <a:xfrm>
            <a:off x="611560" y="3637085"/>
            <a:ext cx="4209332" cy="907999"/>
          </a:xfrm>
          <a:prstGeom prst="rect">
            <a:avLst/>
          </a:prstGeom>
          <a:noFill/>
          <a:ln>
            <a:noFill/>
          </a:ln>
          <a:extLst>
            <a:ext uri="{53640926-AAD7-44D8-BBD7-CCE9431645EC}">
              <a14:shadowObscured xmlns:a14="http://schemas.microsoft.com/office/drawing/2010/main"/>
            </a:ext>
          </a:extLst>
        </p:spPr>
      </p:pic>
      <p:pic>
        <p:nvPicPr>
          <p:cNvPr id="14" name="Imagen 13" descr="C:\Users\lsalcedo\Documents\Luis Gonzalo Salcedo Garrido\XM\Titulares Noticias PRC - Colombia\2016-09-08 16_16_28-Greenshot.png"/>
          <p:cNvPicPr/>
          <p:nvPr/>
        </p:nvPicPr>
        <p:blipFill rotWithShape="1">
          <a:blip r:embed="rId5">
            <a:extLst>
              <a:ext uri="{28A0092B-C50C-407E-A947-70E740481C1C}">
                <a14:useLocalDpi xmlns:a14="http://schemas.microsoft.com/office/drawing/2010/main" val="0"/>
              </a:ext>
            </a:extLst>
          </a:blip>
          <a:srcRect l="13073" t="12085" r="38611" b="29149"/>
          <a:stretch/>
        </p:blipFill>
        <p:spPr bwMode="auto">
          <a:xfrm>
            <a:off x="899592" y="1474416"/>
            <a:ext cx="3350578" cy="187347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3769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a:p>
        </p:txBody>
      </p:sp>
      <p:sp>
        <p:nvSpPr>
          <p:cNvPr id="10" name="Marcador de contenido 5"/>
          <p:cNvSpPr txBox="1">
            <a:spLocks/>
          </p:cNvSpPr>
          <p:nvPr/>
        </p:nvSpPr>
        <p:spPr bwMode="auto">
          <a:xfrm>
            <a:off x="1676492" y="188639"/>
            <a:ext cx="5688632" cy="87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dirty="0" smtClean="0">
                <a:ln>
                  <a:noFill/>
                </a:ln>
                <a:solidFill>
                  <a:schemeClr val="tx1"/>
                </a:solidFill>
                <a:effectLst/>
                <a:uLnTx/>
                <a:uFillTx/>
                <a:latin typeface="Verdana" pitchFamily="34" charset="0"/>
              </a:rPr>
              <a:t>Prácticas Restrictivas de la Competencia</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11" name="Marcador de pie de página 1"/>
          <p:cNvSpPr txBox="1">
            <a:spLocks/>
          </p:cNvSpPr>
          <p:nvPr/>
        </p:nvSpPr>
        <p:spPr bwMode="auto">
          <a:xfrm>
            <a:off x="1979611" y="6220011"/>
            <a:ext cx="51847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ctr" rtl="0" eaLnBrk="0" fontAlgn="base" hangingPunct="0">
              <a:spcBef>
                <a:spcPct val="0"/>
              </a:spcBef>
              <a:spcAft>
                <a:spcPct val="0"/>
              </a:spcAft>
              <a:defRPr sz="800" kern="1200">
                <a:solidFill>
                  <a:srgbClr val="808080"/>
                </a:solidFill>
                <a:latin typeface="Verdana" pitchFamily="34" charset="0"/>
                <a:ea typeface="Verdana" panose="020B0604030504040204" pitchFamily="34" charset="0"/>
                <a:cs typeface="Verdana" panose="020B060403050404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800" b="0" i="0" u="none" strike="noStrike" kern="1200" cap="none" spc="0" normalizeH="0" baseline="0" noProof="0" smtClean="0">
                <a:ln>
                  <a:noFill/>
                </a:ln>
                <a:solidFill>
                  <a:srgbClr val="808080"/>
                </a:solidFill>
                <a:effectLst/>
                <a:uLnTx/>
                <a:uFillTx/>
                <a:latin typeface="Verdana" pitchFamily="34" charset="0"/>
                <a:ea typeface="Verdana" panose="020B0604030504040204" pitchFamily="34" charset="0"/>
                <a:cs typeface="Verdana" panose="020B0604030504040204" pitchFamily="34" charset="0"/>
              </a:rPr>
              <a:t>GPADM5-#226630-v2-Presentación_-_Foro_de_Ética_del_Sector_Eléctrico.PPTX</a:t>
            </a:r>
            <a:endParaRPr kumimoji="0" lang="es-ES" sz="800" b="0" i="0" u="none" strike="noStrike" kern="1200" cap="none" spc="0" normalizeH="0" baseline="0" noProof="0" dirty="0">
              <a:ln>
                <a:noFill/>
              </a:ln>
              <a:solidFill>
                <a:srgbClr val="808080"/>
              </a:solidFill>
              <a:effectLst/>
              <a:uLnTx/>
              <a:uFillTx/>
              <a:latin typeface="Verdana" pitchFamily="34" charset="0"/>
              <a:ea typeface="Verdana" panose="020B0604030504040204" pitchFamily="34" charset="0"/>
              <a:cs typeface="Verdana" panose="020B0604030504040204" pitchFamily="34" charset="0"/>
            </a:endParaRPr>
          </a:p>
        </p:txBody>
      </p:sp>
      <p:sp>
        <p:nvSpPr>
          <p:cNvPr id="12" name="Título 3"/>
          <p:cNvSpPr txBox="1">
            <a:spLocks/>
          </p:cNvSpPr>
          <p:nvPr/>
        </p:nvSpPr>
        <p:spPr bwMode="auto">
          <a:xfrm>
            <a:off x="432593" y="1000555"/>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smtClean="0">
                <a:ln>
                  <a:noFill/>
                </a:ln>
                <a:solidFill>
                  <a:srgbClr val="78278B"/>
                </a:solidFill>
                <a:effectLst/>
                <a:uLnTx/>
                <a:uFillTx/>
                <a:latin typeface="Verdana" pitchFamily="34" charset="0"/>
              </a:rPr>
              <a:t>Casos más relevantes en Colombia:</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pic>
        <p:nvPicPr>
          <p:cNvPr id="13" name="Marcador de contenido 10" descr="C:\Users\lsalcedo\Documents\Luis Gonzalo Salcedo Garrido\XM\Titulares Noticias PRC - Colombia\2016-09-08 16_19_48-Greenshot.png"/>
          <p:cNvPicPr>
            <a:picLocks/>
          </p:cNvPicPr>
          <p:nvPr/>
        </p:nvPicPr>
        <p:blipFill rotWithShape="1">
          <a:blip r:embed="rId2">
            <a:extLst>
              <a:ext uri="{28A0092B-C50C-407E-A947-70E740481C1C}">
                <a14:useLocalDpi xmlns:a14="http://schemas.microsoft.com/office/drawing/2010/main" val="0"/>
              </a:ext>
            </a:extLst>
          </a:blip>
          <a:srcRect l="13262" t="17337" r="38037" b="15395"/>
          <a:stretch/>
        </p:blipFill>
        <p:spPr bwMode="auto">
          <a:xfrm>
            <a:off x="467696" y="1801109"/>
            <a:ext cx="2454105" cy="441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a:ext>
          </a:extLst>
        </p:spPr>
      </p:pic>
      <p:pic>
        <p:nvPicPr>
          <p:cNvPr id="14" name="Imagen 13" descr="C:\Users\lsalcedo\Documents\Luis Gonzalo Salcedo Garrido\XM\Titulares Noticias PRC - Colombia\2016-09-08 16_56_07-Greenshot.png"/>
          <p:cNvPicPr/>
          <p:nvPr/>
        </p:nvPicPr>
        <p:blipFill rotWithShape="1">
          <a:blip r:embed="rId3">
            <a:extLst>
              <a:ext uri="{28A0092B-C50C-407E-A947-70E740481C1C}">
                <a14:useLocalDpi xmlns:a14="http://schemas.microsoft.com/office/drawing/2010/main" val="0"/>
              </a:ext>
            </a:extLst>
          </a:blip>
          <a:srcRect l="3709" t="16369" r="6517" b="11713"/>
          <a:stretch/>
        </p:blipFill>
        <p:spPr bwMode="auto">
          <a:xfrm>
            <a:off x="3322426" y="1800234"/>
            <a:ext cx="5282022" cy="2034516"/>
          </a:xfrm>
          <a:prstGeom prst="rect">
            <a:avLst/>
          </a:prstGeom>
          <a:noFill/>
          <a:ln>
            <a:noFill/>
          </a:ln>
          <a:extLst>
            <a:ext uri="{53640926-AAD7-44D8-BBD7-CCE9431645EC}">
              <a14:shadowObscured xmlns:a14="http://schemas.microsoft.com/office/drawing/2010/main"/>
            </a:ext>
          </a:extLst>
        </p:spPr>
      </p:pic>
      <p:pic>
        <p:nvPicPr>
          <p:cNvPr id="15" name="Imagen 14" descr="C:\Users\lsalcedo\Documents\Luis Gonzalo Salcedo Garrido\XM\Titulares Noticias PRC - Colombia\2016-09-08 16_12_25-Greenshot.png"/>
          <p:cNvPicPr/>
          <p:nvPr/>
        </p:nvPicPr>
        <p:blipFill rotWithShape="1">
          <a:blip r:embed="rId4">
            <a:extLst>
              <a:ext uri="{28A0092B-C50C-407E-A947-70E740481C1C}">
                <a14:useLocalDpi xmlns:a14="http://schemas.microsoft.com/office/drawing/2010/main" val="0"/>
              </a:ext>
            </a:extLst>
          </a:blip>
          <a:srcRect l="37893" t="30212" r="38989" b="31513"/>
          <a:stretch/>
        </p:blipFill>
        <p:spPr bwMode="auto">
          <a:xfrm>
            <a:off x="6281089" y="4323115"/>
            <a:ext cx="2323359" cy="2125496"/>
          </a:xfrm>
          <a:prstGeom prst="rect">
            <a:avLst/>
          </a:prstGeom>
          <a:noFill/>
          <a:ln>
            <a:noFill/>
          </a:ln>
          <a:extLst>
            <a:ext uri="{53640926-AAD7-44D8-BBD7-CCE9431645EC}">
              <a14:shadowObscured xmlns:a14="http://schemas.microsoft.com/office/drawing/2010/main"/>
            </a:ext>
          </a:extLst>
        </p:spPr>
      </p:pic>
      <p:pic>
        <p:nvPicPr>
          <p:cNvPr id="16" name="Imagen 15"/>
          <p:cNvPicPr>
            <a:picLocks noChangeAspect="1"/>
          </p:cNvPicPr>
          <p:nvPr/>
        </p:nvPicPr>
        <p:blipFill rotWithShape="1">
          <a:blip r:embed="rId5">
            <a:extLst>
              <a:ext uri="{28A0092B-C50C-407E-A947-70E740481C1C}">
                <a14:useLocalDpi xmlns:a14="http://schemas.microsoft.com/office/drawing/2010/main" val="0"/>
              </a:ext>
            </a:extLst>
          </a:blip>
          <a:srcRect l="14563" t="15137" r="38975" b="10954"/>
          <a:stretch/>
        </p:blipFill>
        <p:spPr>
          <a:xfrm>
            <a:off x="3287984" y="4086287"/>
            <a:ext cx="2724175" cy="2104050"/>
          </a:xfrm>
          <a:prstGeom prst="rect">
            <a:avLst/>
          </a:prstGeom>
        </p:spPr>
      </p:pic>
    </p:spTree>
    <p:extLst>
      <p:ext uri="{BB962C8B-B14F-4D97-AF65-F5344CB8AC3E}">
        <p14:creationId xmlns:p14="http://schemas.microsoft.com/office/powerpoint/2010/main" val="4017867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dirty="0"/>
          </a:p>
        </p:txBody>
      </p:sp>
      <p:sp>
        <p:nvSpPr>
          <p:cNvPr id="3" name="Marcador de contenido 5"/>
          <p:cNvSpPr txBox="1">
            <a:spLocks/>
          </p:cNvSpPr>
          <p:nvPr/>
        </p:nvSpPr>
        <p:spPr>
          <a:xfrm>
            <a:off x="1691680" y="188640"/>
            <a:ext cx="5688632" cy="87207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s-CO" altLang="es-CO" sz="2000" b="1" kern="0" dirty="0">
                <a:latin typeface="Verdana" pitchFamily="34" charset="0"/>
              </a:rPr>
              <a:t>Prácticas Restrictivas de la Competencia</a:t>
            </a:r>
            <a:endParaRPr lang="es-CO" altLang="es-CO" sz="2000" b="1" kern="0" dirty="0">
              <a:latin typeface="Verdana" pitchFamily="34" charset="0"/>
            </a:endParaRPr>
          </a:p>
        </p:txBody>
      </p:sp>
      <p:pic>
        <p:nvPicPr>
          <p:cNvPr id="4" name="Marcador de contenido 9" descr="C:\Users\lsalcedo\Documents\Luis Gonzalo Salcedo Garrido\XM\Titulares Noticias PRC - Colombia\2016-09-08 16_10_09-Greenshot.png"/>
          <p:cNvPicPr>
            <a:picLocks/>
          </p:cNvPicPr>
          <p:nvPr/>
        </p:nvPicPr>
        <p:blipFill rotWithShape="1">
          <a:blip r:embed="rId2">
            <a:extLst>
              <a:ext uri="{28A0092B-C50C-407E-A947-70E740481C1C}">
                <a14:useLocalDpi xmlns:a14="http://schemas.microsoft.com/office/drawing/2010/main" val="0"/>
              </a:ext>
            </a:extLst>
          </a:blip>
          <a:srcRect l="13017" t="11436" r="39829" b="48808"/>
          <a:stretch/>
        </p:blipFill>
        <p:spPr bwMode="auto">
          <a:xfrm>
            <a:off x="683568" y="4420166"/>
            <a:ext cx="7185980" cy="2018988"/>
          </a:xfrm>
          <a:prstGeom prst="rect">
            <a:avLst/>
          </a:prstGeom>
          <a:noFill/>
          <a:ln>
            <a:noFill/>
          </a:ln>
          <a:extLst>
            <a:ext uri="{53640926-AAD7-44D8-BBD7-CCE9431645EC}">
              <a14:shadowObscured xmlns:a14="http://schemas.microsoft.com/office/drawing/2010/main"/>
            </a:ext>
          </a:extLst>
        </p:spPr>
      </p:pic>
      <p:pic>
        <p:nvPicPr>
          <p:cNvPr id="5" name="Imagen 4" descr="C:\Users\lsalcedo\Documents\Luis Gonzalo Salcedo Garrido\XM\Titulares Noticias PRC - Colombia\2016-09-08 16_15_42-Greenshot.png"/>
          <p:cNvPicPr/>
          <p:nvPr/>
        </p:nvPicPr>
        <p:blipFill rotWithShape="1">
          <a:blip r:embed="rId3">
            <a:extLst>
              <a:ext uri="{28A0092B-C50C-407E-A947-70E740481C1C}">
                <a14:useLocalDpi xmlns:a14="http://schemas.microsoft.com/office/drawing/2010/main" val="0"/>
              </a:ext>
            </a:extLst>
          </a:blip>
          <a:srcRect l="19658" t="28996" r="56523" b="18000"/>
          <a:stretch/>
        </p:blipFill>
        <p:spPr bwMode="auto">
          <a:xfrm>
            <a:off x="5220072" y="1743015"/>
            <a:ext cx="2511996" cy="2608368"/>
          </a:xfrm>
          <a:prstGeom prst="rect">
            <a:avLst/>
          </a:prstGeom>
          <a:noFill/>
          <a:ln>
            <a:noFill/>
          </a:ln>
          <a:extLst>
            <a:ext uri="{53640926-AAD7-44D8-BBD7-CCE9431645EC}">
              <a14:shadowObscured xmlns:a14="http://schemas.microsoft.com/office/drawing/2010/main"/>
            </a:ext>
          </a:extLst>
        </p:spPr>
      </p:pic>
      <p:pic>
        <p:nvPicPr>
          <p:cNvPr id="6" name="Imagen 5"/>
          <p:cNvPicPr>
            <a:picLocks noChangeAspect="1"/>
          </p:cNvPicPr>
          <p:nvPr/>
        </p:nvPicPr>
        <p:blipFill rotWithShape="1">
          <a:blip r:embed="rId4">
            <a:extLst>
              <a:ext uri="{28A0092B-C50C-407E-A947-70E740481C1C}">
                <a14:useLocalDpi xmlns:a14="http://schemas.microsoft.com/office/drawing/2010/main" val="0"/>
              </a:ext>
            </a:extLst>
          </a:blip>
          <a:srcRect l="22438" t="23504" r="38187" b="10954"/>
          <a:stretch/>
        </p:blipFill>
        <p:spPr>
          <a:xfrm>
            <a:off x="710871" y="1597821"/>
            <a:ext cx="3536838" cy="2097470"/>
          </a:xfrm>
          <a:prstGeom prst="rect">
            <a:avLst/>
          </a:prstGeom>
        </p:spPr>
      </p:pic>
      <p:pic>
        <p:nvPicPr>
          <p:cNvPr id="7" name="Imagen 6"/>
          <p:cNvPicPr>
            <a:picLocks noChangeAspect="1"/>
          </p:cNvPicPr>
          <p:nvPr/>
        </p:nvPicPr>
        <p:blipFill rotWithShape="1">
          <a:blip r:embed="rId5">
            <a:extLst>
              <a:ext uri="{28A0092B-C50C-407E-A947-70E740481C1C}">
                <a14:useLocalDpi xmlns:a14="http://schemas.microsoft.com/office/drawing/2010/main" val="0"/>
              </a:ext>
            </a:extLst>
          </a:blip>
          <a:srcRect l="22438" t="76496" r="39762" b="13742"/>
          <a:stretch/>
        </p:blipFill>
        <p:spPr>
          <a:xfrm>
            <a:off x="710871" y="3678053"/>
            <a:ext cx="3536838" cy="504056"/>
          </a:xfrm>
          <a:prstGeom prst="rect">
            <a:avLst/>
          </a:prstGeom>
        </p:spPr>
      </p:pic>
    </p:spTree>
    <p:extLst>
      <p:ext uri="{BB962C8B-B14F-4D97-AF65-F5344CB8AC3E}">
        <p14:creationId xmlns:p14="http://schemas.microsoft.com/office/powerpoint/2010/main" val="2044210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0"/>
          </p:nvPr>
        </p:nvSpPr>
        <p:spPr/>
        <p:txBody>
          <a:bodyPr/>
          <a:lstStyle/>
          <a:p>
            <a:endParaRPr lang="es-CO" dirty="0"/>
          </a:p>
        </p:txBody>
      </p:sp>
      <p:sp>
        <p:nvSpPr>
          <p:cNvPr id="6" name="Marcador de contenido 5"/>
          <p:cNvSpPr txBox="1">
            <a:spLocks/>
          </p:cNvSpPr>
          <p:nvPr/>
        </p:nvSpPr>
        <p:spPr bwMode="auto">
          <a:xfrm>
            <a:off x="1727682" y="188640"/>
            <a:ext cx="5688632" cy="872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None/>
              <a:defRPr sz="2000" baseline="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4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s-CO" altLang="es-CO" sz="2000" b="1" i="0" u="none" strike="noStrike" kern="0" cap="none" spc="0" normalizeH="0" baseline="0" noProof="0" dirty="0" smtClean="0">
                <a:ln>
                  <a:noFill/>
                </a:ln>
                <a:solidFill>
                  <a:schemeClr val="tx1"/>
                </a:solidFill>
                <a:effectLst/>
                <a:uLnTx/>
                <a:uFillTx/>
                <a:latin typeface="Verdana" pitchFamily="34" charset="0"/>
              </a:rPr>
              <a:t>Prácticas Restrictivas de la Competencia en el Sector Eléctrico</a:t>
            </a:r>
            <a:endParaRPr kumimoji="0" lang="es-CO" altLang="es-CO" sz="2000" b="1" i="0" u="none" strike="noStrike" kern="0" cap="none" spc="0" normalizeH="0" baseline="0" noProof="0" dirty="0">
              <a:ln>
                <a:noFill/>
              </a:ln>
              <a:solidFill>
                <a:schemeClr val="tx1"/>
              </a:solidFill>
              <a:effectLst/>
              <a:uLnTx/>
              <a:uFillTx/>
              <a:latin typeface="Verdana" pitchFamily="34" charset="0"/>
            </a:endParaRPr>
          </a:p>
        </p:txBody>
      </p:sp>
      <p:sp>
        <p:nvSpPr>
          <p:cNvPr id="7" name="Marcador de contenido 1"/>
          <p:cNvSpPr txBox="1">
            <a:spLocks/>
          </p:cNvSpPr>
          <p:nvPr/>
        </p:nvSpPr>
        <p:spPr bwMode="auto">
          <a:xfrm>
            <a:off x="251520" y="1630767"/>
            <a:ext cx="8278813" cy="477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rgbClr val="808080"/>
                </a:solidFill>
                <a:latin typeface="Verdana" pitchFamily="34" charset="0"/>
                <a:ea typeface="+mn-ea"/>
                <a:cs typeface="+mn-cs"/>
              </a:defRPr>
            </a:lvl1pPr>
            <a:lvl2pPr marL="742950" indent="-285750" algn="l" rtl="0" eaLnBrk="0" fontAlgn="base" hangingPunct="0">
              <a:spcBef>
                <a:spcPct val="20000"/>
              </a:spcBef>
              <a:spcAft>
                <a:spcPct val="0"/>
              </a:spcAft>
              <a:buChar char="–"/>
              <a:defRPr sz="2000">
                <a:solidFill>
                  <a:srgbClr val="808080"/>
                </a:solidFill>
                <a:latin typeface="Verdana" pitchFamily="34" charset="0"/>
                <a:ea typeface="+mn-ea"/>
                <a:cs typeface="+mn-cs"/>
              </a:defRPr>
            </a:lvl2pPr>
            <a:lvl3pPr marL="11430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3pPr>
            <a:lvl4pPr marL="16002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4pPr>
            <a:lvl5pPr marL="2057400" indent="-228600" algn="l" rtl="0" eaLnBrk="0" fontAlgn="base" hangingPunct="0">
              <a:spcBef>
                <a:spcPct val="20000"/>
              </a:spcBef>
              <a:spcAft>
                <a:spcPct val="0"/>
              </a:spcAft>
              <a:buChar char="»"/>
              <a:defRPr sz="2000">
                <a:solidFill>
                  <a:srgbClr val="808080"/>
                </a:solidFill>
                <a:latin typeface="Verdana"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pPr marL="57150" marR="0" lvl="0" indent="0" algn="just" defTabSz="914400" rtl="0" eaLnBrk="0" fontAlgn="base" latinLnBrk="0" hangingPunct="0">
              <a:lnSpc>
                <a:spcPct val="100000"/>
              </a:lnSpc>
              <a:spcBef>
                <a:spcPts val="0"/>
              </a:spcBef>
              <a:spcAft>
                <a:spcPct val="0"/>
              </a:spcAft>
              <a:buClrTx/>
              <a:buSzTx/>
              <a:buFontTx/>
              <a:buNone/>
              <a:tabLst/>
              <a:defRPr/>
            </a:pPr>
            <a:r>
              <a:rPr kumimoji="0" lang="es-MX" altLang="es-CO" sz="1300" b="0" i="0" u="none" strike="noStrike" kern="0" cap="none" spc="0" normalizeH="0" baseline="0" noProof="0" dirty="0" smtClean="0">
                <a:ln>
                  <a:noFill/>
                </a:ln>
                <a:solidFill>
                  <a:schemeClr val="tx1"/>
                </a:solidFill>
                <a:effectLst/>
                <a:uLnTx/>
                <a:uFillTx/>
                <a:latin typeface="Verdana" pitchFamily="34" charset="0"/>
              </a:rPr>
              <a:t>1. </a:t>
            </a:r>
            <a:r>
              <a:rPr kumimoji="0" lang="es-MX" altLang="es-CO" sz="1300" b="0" i="0" u="none" strike="noStrike" kern="0" cap="none" spc="0" normalizeH="0" baseline="0" noProof="0" dirty="0" err="1" smtClean="0">
                <a:ln>
                  <a:noFill/>
                </a:ln>
                <a:solidFill>
                  <a:schemeClr val="tx1"/>
                </a:solidFill>
                <a:effectLst/>
                <a:uLnTx/>
                <a:uFillTx/>
                <a:latin typeface="Verdana" pitchFamily="34" charset="0"/>
              </a:rPr>
              <a:t>Bulgarian</a:t>
            </a:r>
            <a:r>
              <a:rPr kumimoji="0" lang="es-MX" altLang="es-CO" sz="1300" b="0" i="0" u="none" strike="noStrike" kern="0" cap="none" spc="0" normalizeH="0" baseline="0" noProof="0" dirty="0" smtClean="0">
                <a:ln>
                  <a:noFill/>
                </a:ln>
                <a:solidFill>
                  <a:schemeClr val="tx1"/>
                </a:solidFill>
                <a:effectLst/>
                <a:uLnTx/>
                <a:uFillTx/>
                <a:latin typeface="Verdana" pitchFamily="34" charset="0"/>
              </a:rPr>
              <a:t> </a:t>
            </a:r>
            <a:r>
              <a:rPr kumimoji="0" lang="es-MX" altLang="es-CO" sz="1300" b="0" i="0" u="none" strike="noStrike" kern="0" cap="none" spc="0" normalizeH="0" baseline="0" noProof="0" dirty="0" err="1" smtClean="0">
                <a:ln>
                  <a:noFill/>
                </a:ln>
                <a:solidFill>
                  <a:schemeClr val="tx1"/>
                </a:solidFill>
                <a:effectLst/>
                <a:uLnTx/>
                <a:uFillTx/>
                <a:latin typeface="Verdana" pitchFamily="34" charset="0"/>
              </a:rPr>
              <a:t>Energy</a:t>
            </a:r>
            <a:r>
              <a:rPr kumimoji="0" lang="es-MX" altLang="es-CO" sz="1300" b="0" i="0" u="none" strike="noStrike" kern="0" cap="none" spc="0" normalizeH="0" baseline="0" noProof="0" dirty="0" smtClean="0">
                <a:ln>
                  <a:noFill/>
                </a:ln>
                <a:solidFill>
                  <a:schemeClr val="tx1"/>
                </a:solidFill>
                <a:effectLst/>
                <a:uLnTx/>
                <a:uFillTx/>
                <a:latin typeface="Verdana" pitchFamily="34" charset="0"/>
              </a:rPr>
              <a:t> Holding (“</a:t>
            </a:r>
            <a:r>
              <a:rPr kumimoji="0" lang="es-MX" altLang="es-CO" sz="1300" b="0" i="0" u="none" strike="noStrike" kern="0" cap="none" spc="0" normalizeH="0" baseline="0" noProof="0" dirty="0" err="1" smtClean="0">
                <a:ln>
                  <a:noFill/>
                </a:ln>
                <a:solidFill>
                  <a:schemeClr val="tx1"/>
                </a:solidFill>
                <a:effectLst/>
                <a:uLnTx/>
                <a:uFillTx/>
                <a:latin typeface="Verdana" pitchFamily="34" charset="0"/>
              </a:rPr>
              <a:t>BEH</a:t>
            </a:r>
            <a:r>
              <a:rPr kumimoji="0" lang="es-MX" altLang="es-CO" sz="1300" b="0" i="0" u="none" strike="noStrike" kern="0" cap="none" spc="0" normalizeH="0" baseline="0" noProof="0" dirty="0" smtClean="0">
                <a:ln>
                  <a:noFill/>
                </a:ln>
                <a:solidFill>
                  <a:schemeClr val="tx1"/>
                </a:solidFill>
                <a:effectLst/>
                <a:uLnTx/>
                <a:uFillTx/>
                <a:latin typeface="Verdana" pitchFamily="34" charset="0"/>
              </a:rPr>
              <a:t>”): </a:t>
            </a:r>
            <a:r>
              <a:rPr kumimoji="0" lang="es-CO" sz="1300" b="0" i="0" u="none" strike="noStrike" kern="0" cap="none" spc="0" normalizeH="0" baseline="0" noProof="0" dirty="0" smtClean="0">
                <a:ln>
                  <a:noFill/>
                </a:ln>
                <a:solidFill>
                  <a:schemeClr val="tx1"/>
                </a:solidFill>
                <a:effectLst/>
                <a:uLnTx/>
                <a:uFillTx/>
                <a:latin typeface="Verdana" pitchFamily="34" charset="0"/>
              </a:rPr>
              <a:t>empresa estatal con posición de dominio en el mercado de energía mayorista.</a:t>
            </a:r>
          </a:p>
          <a:p>
            <a:pPr marL="57150" marR="0" lvl="0" indent="0" algn="just" defTabSz="914400" rtl="0" eaLnBrk="0" fontAlgn="base" latinLnBrk="0" hangingPunct="0">
              <a:lnSpc>
                <a:spcPct val="100000"/>
              </a:lnSpc>
              <a:spcBef>
                <a:spcPts val="0"/>
              </a:spcBef>
              <a:spcAft>
                <a:spcPct val="0"/>
              </a:spcAft>
              <a:buClrTx/>
              <a:buSzTx/>
              <a:buFontTx/>
              <a:buNone/>
              <a:tabLst/>
              <a:defRPr/>
            </a:pPr>
            <a:endParaRPr kumimoji="0" lang="es-MX" alt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La investigación se había abierto en razón de que </a:t>
            </a:r>
            <a:r>
              <a:rPr kumimoji="0" lang="es-CO" sz="1300" b="0" i="0" u="none" strike="noStrike" kern="0" cap="none" spc="0" normalizeH="0" baseline="0" noProof="0" dirty="0" err="1" smtClean="0">
                <a:ln>
                  <a:noFill/>
                </a:ln>
                <a:solidFill>
                  <a:schemeClr val="tx1"/>
                </a:solidFill>
                <a:effectLst/>
                <a:uLnTx/>
                <a:uFillTx/>
                <a:latin typeface="Verdana" pitchFamily="34" charset="0"/>
              </a:rPr>
              <a:t>BEH</a:t>
            </a:r>
            <a:r>
              <a:rPr kumimoji="0" lang="es-CO" sz="1300" b="0" i="0" u="none" strike="noStrike" kern="0" cap="none" spc="0" normalizeH="0" baseline="0" noProof="0" dirty="0" smtClean="0">
                <a:ln>
                  <a:noFill/>
                </a:ln>
                <a:solidFill>
                  <a:schemeClr val="tx1"/>
                </a:solidFill>
                <a:effectLst/>
                <a:uLnTx/>
                <a:uFillTx/>
                <a:latin typeface="Verdana" pitchFamily="34" charset="0"/>
              </a:rPr>
              <a:t> podría haber estado abusando de su posición mediante sus empresas subsidiarias de generación, en provecho de la libertad de negociación de precios que existe en ese mercado, al establecer cláusulas en los contratos de suministro con terceros que imponen la restricción de revender la energía adquirida a </a:t>
            </a:r>
            <a:r>
              <a:rPr kumimoji="0" lang="es-CO" sz="1300" b="0" i="0" u="none" strike="noStrike" kern="0" cap="none" spc="0" normalizeH="0" baseline="0" noProof="0" dirty="0" err="1" smtClean="0">
                <a:ln>
                  <a:noFill/>
                </a:ln>
                <a:solidFill>
                  <a:schemeClr val="tx1"/>
                </a:solidFill>
                <a:effectLst/>
                <a:uLnTx/>
                <a:uFillTx/>
                <a:latin typeface="Verdana" pitchFamily="34" charset="0"/>
              </a:rPr>
              <a:t>BEH</a:t>
            </a:r>
            <a:r>
              <a:rPr kumimoji="0" lang="es-CO" sz="1300" b="0" i="0" u="none" strike="noStrike" kern="0" cap="none" spc="0" normalizeH="0" baseline="0" noProof="0" dirty="0" smtClean="0">
                <a:ln>
                  <a:noFill/>
                </a:ln>
                <a:solidFill>
                  <a:schemeClr val="tx1"/>
                </a:solidFill>
                <a:effectLst/>
                <a:uLnTx/>
                <a:uFillTx/>
                <a:latin typeface="Verdana" pitchFamily="34" charset="0"/>
              </a:rPr>
              <a:t>, en razón de los territorios a los que va dirigida.</a:t>
            </a:r>
          </a:p>
          <a:p>
            <a:pPr marL="342900" marR="0" lvl="0" indent="-342900" algn="l" defTabSz="914400" rtl="0" eaLnBrk="0" fontAlgn="base" latinLnBrk="0" hangingPunct="0">
              <a:lnSpc>
                <a:spcPct val="100000"/>
              </a:lnSpc>
              <a:spcBef>
                <a:spcPts val="0"/>
              </a:spcBef>
              <a:spcAft>
                <a:spcPct val="0"/>
              </a:spcAft>
              <a:buClrTx/>
              <a:buSzTx/>
              <a:buFontTx/>
              <a:buChar cha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Los investigados ofrecieron los siguientes compromisos: </a:t>
            </a:r>
          </a:p>
          <a:p>
            <a:pPr marL="342900" marR="0" lvl="0" indent="-342900" algn="l" defTabSz="914400" rtl="0" eaLnBrk="0" fontAlgn="base" latinLnBrk="0" hangingPunct="0">
              <a:lnSpc>
                <a:spcPct val="100000"/>
              </a:lnSpc>
              <a:spcBef>
                <a:spcPts val="0"/>
              </a:spcBef>
              <a:spcAft>
                <a:spcPct val="0"/>
              </a:spcAft>
              <a:buClrTx/>
              <a:buSzTx/>
              <a:buFontTx/>
              <a:buChar cha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228600" marR="0" lvl="0" indent="-228600" algn="l" defTabSz="914400" rtl="0" eaLnBrk="0" fontAlgn="base" latinLnBrk="0" hangingPunct="0">
              <a:lnSpc>
                <a:spcPct val="100000"/>
              </a:lnSpc>
              <a:spcBef>
                <a:spcPts val="0"/>
              </a:spcBef>
              <a:spcAft>
                <a:spcPct val="0"/>
              </a:spcAft>
              <a:buClrTx/>
              <a:buSzTx/>
              <a:buFontTx/>
              <a:buAutoNum type="alphaLcParen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ofrecer asistencia a un tercero experto en la materia, para la creación de un Administrador del Sistema de Intercambios Comerciales nuevo que funcione de manera independiente a </a:t>
            </a:r>
            <a:r>
              <a:rPr kumimoji="0" lang="es-CO" sz="1300" b="0" i="0" u="none" strike="noStrike" kern="0" cap="none" spc="0" normalizeH="0" baseline="0" noProof="0" dirty="0" err="1" smtClean="0">
                <a:ln>
                  <a:noFill/>
                </a:ln>
                <a:solidFill>
                  <a:schemeClr val="tx1"/>
                </a:solidFill>
                <a:effectLst/>
                <a:uLnTx/>
                <a:uFillTx/>
                <a:latin typeface="Verdana" pitchFamily="34" charset="0"/>
              </a:rPr>
              <a:t>BEH</a:t>
            </a:r>
            <a:r>
              <a:rPr kumimoji="0" lang="es-CO" sz="1300" b="0" i="0" u="none" strike="noStrike" kern="0" cap="none" spc="0" normalizeH="0" baseline="0" noProof="0" dirty="0" smtClean="0">
                <a:ln>
                  <a:noFill/>
                </a:ln>
                <a:solidFill>
                  <a:schemeClr val="tx1"/>
                </a:solidFill>
                <a:effectLst/>
                <a:uLnTx/>
                <a:uFillTx/>
                <a:latin typeface="Verdana" pitchFamily="34" charset="0"/>
              </a:rPr>
              <a:t>, y estaría vinculado al Ministerio de Finanzas de Bulgaria. </a:t>
            </a:r>
          </a:p>
          <a:p>
            <a:pPr marL="228600" marR="0" lvl="0" indent="-228600" algn="l" defTabSz="914400" rtl="0" eaLnBrk="0" fontAlgn="base" latinLnBrk="0" hangingPunct="0">
              <a:lnSpc>
                <a:spcPct val="100000"/>
              </a:lnSpc>
              <a:spcBef>
                <a:spcPts val="0"/>
              </a:spcBef>
              <a:spcAft>
                <a:spcPct val="0"/>
              </a:spcAft>
              <a:buClrTx/>
              <a:buSzTx/>
              <a:buFontTx/>
              <a:buAutoNum type="alphaLcParen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228600" marR="0" lvl="0" indent="-228600" algn="l" defTabSz="914400" rtl="0" eaLnBrk="0" fontAlgn="base" latinLnBrk="0" hangingPunct="0">
              <a:lnSpc>
                <a:spcPct val="100000"/>
              </a:lnSpc>
              <a:spcBef>
                <a:spcPts val="0"/>
              </a:spcBef>
              <a:spcAft>
                <a:spcPct val="0"/>
              </a:spcAft>
              <a:buClrTx/>
              <a:buSzTx/>
              <a:buFontTx/>
              <a:buAutoNum type="alphaLcParen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vender mediante aquel, ciertos volúmenes de electricidad, de forma que se garantice un intercambio anónimo (ya que el vendedor no puede trazar su electricidad), lo que le impediría al vendedor imponer restricciones territoriales de reventa. Esto lo haría durante cinco años, ajustándose a unos volúmenes mínimos de venta prestablecidos y un precio máximo definido en razón de los costos marginales de producción de las subsidiarias de </a:t>
            </a:r>
            <a:r>
              <a:rPr kumimoji="0" lang="es-CO" sz="1300" b="0" i="0" u="none" strike="noStrike" kern="0" cap="none" spc="0" normalizeH="0" baseline="0" noProof="0" dirty="0" err="1" smtClean="0">
                <a:ln>
                  <a:noFill/>
                </a:ln>
                <a:solidFill>
                  <a:schemeClr val="tx1"/>
                </a:solidFill>
                <a:effectLst/>
                <a:uLnTx/>
                <a:uFillTx/>
                <a:latin typeface="Verdana" pitchFamily="34" charset="0"/>
              </a:rPr>
              <a:t>BEH</a:t>
            </a:r>
            <a:r>
              <a:rPr kumimoji="0" lang="es-CO" sz="1300" b="0" i="0" u="none" strike="noStrike" kern="0" cap="none" spc="0" normalizeH="0" baseline="0" noProof="0" dirty="0" smtClean="0">
                <a:ln>
                  <a:noFill/>
                </a:ln>
                <a:solidFill>
                  <a:schemeClr val="tx1"/>
                </a:solidFill>
                <a:effectLst/>
                <a:uLnTx/>
                <a:uFillTx/>
                <a:latin typeface="Verdana" pitchFamily="34" charset="0"/>
              </a:rPr>
              <a:t>.</a:t>
            </a:r>
          </a:p>
          <a:p>
            <a:pPr marL="342900" marR="0" lvl="0" indent="-342900" algn="l" defTabSz="914400" rtl="0" eaLnBrk="0" fontAlgn="base" latinLnBrk="0" hangingPunct="0">
              <a:lnSpc>
                <a:spcPct val="100000"/>
              </a:lnSpc>
              <a:spcBef>
                <a:spcPts val="0"/>
              </a:spcBef>
              <a:spcAft>
                <a:spcPct val="0"/>
              </a:spcAft>
              <a:buClrTx/>
              <a:buSzTx/>
              <a:buFontTx/>
              <a:buChar cha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342900" marR="0" lvl="0" indent="-342900" algn="l" defTabSz="914400" rtl="0" eaLnBrk="0" fontAlgn="base" latinLnBrk="0" hangingPunct="0">
              <a:lnSpc>
                <a:spcPct val="100000"/>
              </a:lnSpc>
              <a:spcBef>
                <a:spcPts val="0"/>
              </a:spcBef>
              <a:spcAft>
                <a:spcPct val="0"/>
              </a:spcAft>
              <a:buClrTx/>
              <a:buSzTx/>
              <a:buFontTx/>
              <a:buChar char="•"/>
              <a:tabLst/>
              <a:defRPr/>
            </a:pPr>
            <a:r>
              <a:rPr kumimoji="0" lang="es-CO" sz="1300" b="0" i="0" u="none" strike="noStrike" kern="0" cap="none" spc="0" normalizeH="0" baseline="0" noProof="0" dirty="0" smtClean="0">
                <a:ln>
                  <a:noFill/>
                </a:ln>
                <a:solidFill>
                  <a:schemeClr val="tx1"/>
                </a:solidFill>
                <a:effectLst/>
                <a:uLnTx/>
                <a:uFillTx/>
                <a:latin typeface="Verdana" pitchFamily="34" charset="0"/>
              </a:rPr>
              <a:t>El 10 de diciembre de 2015, la Comisión decide aceptar los compromisos propuestos y los hace vinculantes para la empresa y sus subsidiarias.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s-CO" sz="1300" b="0" i="0" u="none" strike="noStrike" kern="0" cap="none" spc="0" normalizeH="0" baseline="0" noProof="0" dirty="0" smtClean="0">
              <a:ln>
                <a:noFill/>
              </a:ln>
              <a:solidFill>
                <a:schemeClr val="tx1"/>
              </a:solidFill>
              <a:effectLst/>
              <a:uLnTx/>
              <a:uFillTx/>
              <a:latin typeface="Verdana" pitchFamily="34" charset="0"/>
            </a:endParaRPr>
          </a:p>
          <a:p>
            <a:pPr marL="57150" marR="0" lvl="0" indent="0" algn="just" defTabSz="914400" rtl="0" eaLnBrk="0" fontAlgn="base" latinLnBrk="0" hangingPunct="0">
              <a:lnSpc>
                <a:spcPct val="100000"/>
              </a:lnSpc>
              <a:spcBef>
                <a:spcPts val="0"/>
              </a:spcBef>
              <a:spcAft>
                <a:spcPct val="0"/>
              </a:spcAft>
              <a:buClrTx/>
              <a:buSzTx/>
              <a:buFontTx/>
              <a:buNone/>
              <a:tabLst/>
              <a:defRPr/>
            </a:pPr>
            <a:endParaRPr kumimoji="0" lang="es-CO" altLang="es-CO" sz="1300" b="0" i="0" u="none" strike="noStrike" kern="0" cap="none" spc="0" normalizeH="0" baseline="0" noProof="0" dirty="0">
              <a:ln>
                <a:noFill/>
              </a:ln>
              <a:solidFill>
                <a:schemeClr val="tx1"/>
              </a:solidFill>
              <a:effectLst/>
              <a:uLnTx/>
              <a:uFillTx/>
              <a:latin typeface="Verdana" pitchFamily="34" charset="0"/>
            </a:endParaRPr>
          </a:p>
        </p:txBody>
      </p:sp>
      <p:sp>
        <p:nvSpPr>
          <p:cNvPr id="8" name="Título 3"/>
          <p:cNvSpPr txBox="1">
            <a:spLocks/>
          </p:cNvSpPr>
          <p:nvPr/>
        </p:nvSpPr>
        <p:spPr bwMode="auto">
          <a:xfrm>
            <a:off x="432592" y="1126364"/>
            <a:ext cx="8278813" cy="5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500">
                <a:solidFill>
                  <a:srgbClr val="78278B"/>
                </a:solidFill>
                <a:latin typeface="Verdana" pitchFamily="34" charset="0"/>
                <a:ea typeface="+mj-ea"/>
                <a:cs typeface="+mj-cs"/>
              </a:defRPr>
            </a:lvl1pPr>
            <a:lvl2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2pPr>
            <a:lvl3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3pPr>
            <a:lvl4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4pPr>
            <a:lvl5pPr algn="ctr" rtl="0" eaLnBrk="0" fontAlgn="base" hangingPunct="0">
              <a:spcBef>
                <a:spcPct val="0"/>
              </a:spcBef>
              <a:spcAft>
                <a:spcPct val="0"/>
              </a:spcAft>
              <a:defRPr sz="2500">
                <a:solidFill>
                  <a:srgbClr val="78278B"/>
                </a:solidFill>
                <a:latin typeface="Verdana" pitchFamily="34"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CO" altLang="es-CO" sz="2000" b="0" i="0" u="none" strike="noStrike" kern="0" cap="none" spc="0" normalizeH="0" baseline="0" noProof="0" smtClean="0">
                <a:ln>
                  <a:noFill/>
                </a:ln>
                <a:solidFill>
                  <a:srgbClr val="78278B"/>
                </a:solidFill>
                <a:effectLst/>
                <a:uLnTx/>
                <a:uFillTx/>
                <a:latin typeface="Verdana" pitchFamily="34" charset="0"/>
              </a:rPr>
              <a:t>Casos en el extranjero: Bulgaria</a:t>
            </a:r>
            <a:endParaRPr kumimoji="0" lang="es-CO" altLang="es-CO" sz="2000" b="0" i="0" u="none" strike="noStrike" kern="0" cap="none" spc="0" normalizeH="0" baseline="0" noProof="0" dirty="0">
              <a:ln>
                <a:noFill/>
              </a:ln>
              <a:solidFill>
                <a:srgbClr val="78278B"/>
              </a:solidFill>
              <a:effectLst/>
              <a:uLnTx/>
              <a:uFillTx/>
              <a:latin typeface="Verdana" pitchFamily="34" charset="0"/>
            </a:endParaRPr>
          </a:p>
        </p:txBody>
      </p:sp>
    </p:spTree>
    <p:extLst>
      <p:ext uri="{BB962C8B-B14F-4D97-AF65-F5344CB8AC3E}">
        <p14:creationId xmlns:p14="http://schemas.microsoft.com/office/powerpoint/2010/main" val="4012024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4961</Words>
  <Application>Microsoft Office PowerPoint</Application>
  <PresentationFormat>Presentación en pantalla (4:3)</PresentationFormat>
  <Paragraphs>381</Paragraphs>
  <Slides>41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41</vt:i4>
      </vt:variant>
    </vt:vector>
  </HeadingPairs>
  <TitlesOfParts>
    <vt:vector size="48" baseType="lpstr">
      <vt:lpstr>ＭＳ Ｐゴシック</vt:lpstr>
      <vt:lpstr>Arial</vt:lpstr>
      <vt:lpstr>Calibri</vt:lpstr>
      <vt:lpstr>Osaka</vt:lpstr>
      <vt:lpstr>Verdana</vt:lpstr>
      <vt:lpstr>Tema de Office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LINA MARIA CARO TABARES</cp:lastModifiedBy>
  <cp:revision>16</cp:revision>
  <dcterms:created xsi:type="dcterms:W3CDTF">2013-04-30T20:23:16Z</dcterms:created>
  <dcterms:modified xsi:type="dcterms:W3CDTF">2016-09-12T19:35:26Z</dcterms:modified>
</cp:coreProperties>
</file>