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3" r:id="rId2"/>
    <p:sldId id="261" r:id="rId3"/>
    <p:sldId id="265" r:id="rId4"/>
    <p:sldId id="264" r:id="rId5"/>
    <p:sldId id="267" r:id="rId6"/>
    <p:sldId id="268" r:id="rId7"/>
    <p:sldId id="266" r:id="rId8"/>
    <p:sldId id="269" r:id="rId9"/>
    <p:sldId id="270" r:id="rId10"/>
    <p:sldId id="262" r:id="rId1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D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39" autoAdjust="0"/>
    <p:restoredTop sz="94674"/>
  </p:normalViewPr>
  <p:slideViewPr>
    <p:cSldViewPr>
      <p:cViewPr varScale="1">
        <p:scale>
          <a:sx n="70" d="100"/>
          <a:sy n="70" d="100"/>
        </p:scale>
        <p:origin x="175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17CA5-4D90-B340-9646-E796AEFE8A6D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67911-EC51-A549-8DEE-F6F3C15DD3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34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8701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8640"/>
            <a:ext cx="9144000" cy="69215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3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Título</a:t>
            </a:r>
            <a:r>
              <a:rPr lang="en-US" dirty="0" smtClean="0"/>
              <a:t> de la </a:t>
            </a:r>
            <a:r>
              <a:rPr lang="en-US" dirty="0" err="1" smtClean="0"/>
              <a:t>diapositiva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74635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3590528" y="5877272"/>
            <a:ext cx="2133600" cy="365125"/>
          </a:xfrm>
        </p:spPr>
        <p:txBody>
          <a:bodyPr/>
          <a:lstStyle>
            <a:lvl1pPr algn="ctr">
              <a:defRPr sz="1400" b="1">
                <a:solidFill>
                  <a:srgbClr val="43DBEB"/>
                </a:solidFill>
              </a:defRPr>
            </a:lvl1pPr>
          </a:lstStyle>
          <a:p>
            <a:fld id="{C0AC9EF9-8BCA-4DBD-BE49-BF33BF7B83EC}" type="datetimeFigureOut">
              <a:rPr lang="es-CO" smtClean="0"/>
              <a:pPr/>
              <a:t>12/09/2016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56402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110EC-9911-4114-88A0-606CCD1EE251}" type="datetimeFigureOut">
              <a:rPr lang="es-CO" altLang="en-US"/>
              <a:pPr>
                <a:defRPr/>
              </a:pPr>
              <a:t>12/09/2016</a:t>
            </a:fld>
            <a:endParaRPr lang="es-CO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A6899-11D8-4631-B5B2-A340562EE431}" type="slidenum">
              <a:rPr lang="es-CO" altLang="en-US"/>
              <a:pPr>
                <a:defRPr/>
              </a:pPr>
              <a:t>‹Nº›</a:t>
            </a:fld>
            <a:endParaRPr lang="es-CO" altLang="en-US"/>
          </a:p>
        </p:txBody>
      </p:sp>
    </p:spTree>
    <p:extLst>
      <p:ext uri="{BB962C8B-B14F-4D97-AF65-F5344CB8AC3E}">
        <p14:creationId xmlns:p14="http://schemas.microsoft.com/office/powerpoint/2010/main" val="279800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C9EF9-8BCA-4DBD-BE49-BF33BF7B83EC}" type="datetimeFigureOut">
              <a:rPr lang="es-CO" smtClean="0"/>
              <a:t>12/09/2016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09AAB-426E-46F1-95A3-A669CDD7F8A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852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96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01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/>
              <a:t>Riesgo de </a:t>
            </a:r>
            <a:r>
              <a:rPr lang="es-CO" dirty="0" smtClean="0"/>
              <a:t>corrupción</a:t>
            </a:r>
            <a:endParaRPr lang="es-CO" dirty="0"/>
          </a:p>
        </p:txBody>
      </p:sp>
      <p:sp>
        <p:nvSpPr>
          <p:cNvPr id="3" name="5 Marcador de contenido"/>
          <p:cNvSpPr txBox="1">
            <a:spLocks/>
          </p:cNvSpPr>
          <p:nvPr/>
        </p:nvSpPr>
        <p:spPr bwMode="auto">
          <a:xfrm>
            <a:off x="107950" y="1052513"/>
            <a:ext cx="8856663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571500" indent="-5715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714500" indent="-5715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lvl="1" indent="0" algn="ctr" eaLnBrk="1" hangingPunct="1">
              <a:buNone/>
            </a:pPr>
            <a:endParaRPr lang="es-ES" altLang="en-US" sz="4000" b="1" dirty="0" smtClean="0">
              <a:solidFill>
                <a:srgbClr val="0070C0"/>
              </a:solidFill>
              <a:latin typeface="Arial" charset="0"/>
            </a:endParaRPr>
          </a:p>
          <a:p>
            <a:pPr marL="0" lvl="1" indent="0" algn="ctr" eaLnBrk="1" hangingPunct="1">
              <a:buNone/>
            </a:pPr>
            <a:r>
              <a:rPr lang="es-CO" altLang="en-US" sz="4000" b="1" dirty="0" smtClean="0">
                <a:solidFill>
                  <a:srgbClr val="0070C0"/>
                </a:solidFill>
                <a:latin typeface="Arial" charset="0"/>
              </a:rPr>
              <a:t>“Algunas </a:t>
            </a:r>
            <a:r>
              <a:rPr lang="es-CO" altLang="en-US" sz="4000" b="1" dirty="0">
                <a:solidFill>
                  <a:srgbClr val="0070C0"/>
                </a:solidFill>
                <a:latin typeface="Arial" charset="0"/>
              </a:rPr>
              <a:t>notas en materia de corrupción aplicable al sector eléctrico</a:t>
            </a:r>
            <a:r>
              <a:rPr lang="es-CO" altLang="en-US" sz="4000" b="1" dirty="0" smtClean="0">
                <a:solidFill>
                  <a:srgbClr val="0070C0"/>
                </a:solidFill>
                <a:latin typeface="Arial" charset="0"/>
              </a:rPr>
              <a:t>.”</a:t>
            </a:r>
            <a:r>
              <a:rPr lang="es-ES" altLang="en-US" sz="4000" b="1" dirty="0" smtClean="0">
                <a:solidFill>
                  <a:srgbClr val="0070C0"/>
                </a:solidFill>
                <a:latin typeface="Arial" charset="0"/>
              </a:rPr>
              <a:t>:</a:t>
            </a:r>
            <a:endParaRPr lang="es-ES" altLang="en-US" sz="4000" b="1" dirty="0" smtClean="0">
              <a:solidFill>
                <a:srgbClr val="0070C0"/>
              </a:solidFill>
              <a:latin typeface="Arial" charset="0"/>
            </a:endParaRPr>
          </a:p>
          <a:p>
            <a:pPr marL="0" lvl="1" indent="0" algn="ctr" eaLnBrk="1" hangingPunct="1">
              <a:buNone/>
            </a:pPr>
            <a:r>
              <a:rPr lang="es-ES" altLang="en-US" sz="4000" dirty="0" smtClean="0">
                <a:solidFill>
                  <a:srgbClr val="0070C0"/>
                </a:solidFill>
                <a:latin typeface="Arial" charset="0"/>
              </a:rPr>
              <a:t>Nueva ley de soborno transnacional e importancia de los sistemas de cumplimiento</a:t>
            </a:r>
          </a:p>
        </p:txBody>
      </p:sp>
    </p:spTree>
    <p:extLst>
      <p:ext uri="{BB962C8B-B14F-4D97-AF65-F5344CB8AC3E}">
        <p14:creationId xmlns:p14="http://schemas.microsoft.com/office/powerpoint/2010/main" val="266274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osa infiel (1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5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/>
              <a:t>Riesgo de corrupción</a:t>
            </a:r>
            <a:endParaRPr lang="es-CO" dirty="0"/>
          </a:p>
        </p:txBody>
      </p:sp>
      <p:sp>
        <p:nvSpPr>
          <p:cNvPr id="4" name="4 Título"/>
          <p:cNvSpPr txBox="1">
            <a:spLocks/>
          </p:cNvSpPr>
          <p:nvPr/>
        </p:nvSpPr>
        <p:spPr>
          <a:xfrm>
            <a:off x="613792" y="1341438"/>
            <a:ext cx="8062664" cy="482441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dirty="0" err="1">
                <a:solidFill>
                  <a:srgbClr val="0070C0"/>
                </a:solidFill>
                <a:latin typeface="Arial" charset="0"/>
              </a:rPr>
              <a:t>Nadie</a:t>
            </a:r>
            <a:r>
              <a:rPr lang="en-US" altLang="en-US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Arial" charset="0"/>
              </a:rPr>
              <a:t>sabe</a:t>
            </a:r>
            <a:r>
              <a:rPr lang="en-US" altLang="en-US" dirty="0">
                <a:solidFill>
                  <a:srgbClr val="0070C0"/>
                </a:solidFill>
                <a:latin typeface="Arial" charset="0"/>
              </a:rPr>
              <a:t> para </a:t>
            </a:r>
            <a:r>
              <a:rPr lang="en-US" altLang="en-US" dirty="0" err="1">
                <a:solidFill>
                  <a:srgbClr val="0070C0"/>
                </a:solidFill>
                <a:latin typeface="Arial" charset="0"/>
              </a:rPr>
              <a:t>quien</a:t>
            </a:r>
            <a:r>
              <a:rPr lang="en-US" altLang="en-US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altLang="en-US" dirty="0" err="1" smtClean="0">
                <a:solidFill>
                  <a:srgbClr val="0070C0"/>
                </a:solidFill>
                <a:latin typeface="Arial" charset="0"/>
              </a:rPr>
              <a:t>trabaja</a:t>
            </a:r>
            <a:r>
              <a:rPr lang="en-US" altLang="en-US" dirty="0" smtClean="0">
                <a:solidFill>
                  <a:srgbClr val="0070C0"/>
                </a:solidFill>
                <a:latin typeface="Arial" charset="0"/>
              </a:rPr>
              <a:t>…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s-CO" altLang="en-US" dirty="0" smtClean="0">
                <a:solidFill>
                  <a:srgbClr val="0070C0"/>
                </a:solidFill>
                <a:latin typeface="Arial" charset="0"/>
              </a:rPr>
              <a:t>Tipos </a:t>
            </a:r>
            <a:r>
              <a:rPr lang="es-CO" altLang="en-US" dirty="0">
                <a:solidFill>
                  <a:srgbClr val="0070C0"/>
                </a:solidFill>
                <a:latin typeface="Arial" charset="0"/>
              </a:rPr>
              <a:t>de </a:t>
            </a:r>
            <a:r>
              <a:rPr lang="es-CO" altLang="en-US" dirty="0" smtClean="0">
                <a:solidFill>
                  <a:srgbClr val="0070C0"/>
                </a:solidFill>
                <a:latin typeface="Arial" charset="0"/>
              </a:rPr>
              <a:t>consecuencias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s-CO" altLang="en-US" dirty="0" smtClean="0">
                <a:solidFill>
                  <a:srgbClr val="0070C0"/>
                </a:solidFill>
                <a:latin typeface="Arial" charset="0"/>
              </a:rPr>
              <a:t>Puede </a:t>
            </a:r>
            <a:r>
              <a:rPr lang="es-CO" altLang="en-US" dirty="0">
                <a:solidFill>
                  <a:srgbClr val="0070C0"/>
                </a:solidFill>
                <a:latin typeface="Arial" charset="0"/>
              </a:rPr>
              <a:t>pasarle a cualquiera, puede pasarle a usted</a:t>
            </a:r>
            <a:r>
              <a:rPr lang="es-CO" altLang="en-US" dirty="0" smtClean="0">
                <a:solidFill>
                  <a:srgbClr val="0070C0"/>
                </a:solidFill>
                <a:latin typeface="Arial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7063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/>
              <a:t>Riesgo de corrupción</a:t>
            </a:r>
            <a:endParaRPr lang="es-CO" dirty="0"/>
          </a:p>
        </p:txBody>
      </p:sp>
      <p:sp>
        <p:nvSpPr>
          <p:cNvPr id="4" name="4 Título"/>
          <p:cNvSpPr txBox="1">
            <a:spLocks/>
          </p:cNvSpPr>
          <p:nvPr/>
        </p:nvSpPr>
        <p:spPr>
          <a:xfrm>
            <a:off x="685800" y="1341438"/>
            <a:ext cx="7772400" cy="482441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altLang="en-US" b="1" dirty="0" smtClean="0">
                <a:solidFill>
                  <a:srgbClr val="0070C0"/>
                </a:solidFill>
                <a:latin typeface="Arial" charset="0"/>
              </a:rPr>
              <a:t>Si </a:t>
            </a:r>
            <a:r>
              <a:rPr lang="es-CO" altLang="en-US" b="1" dirty="0">
                <a:solidFill>
                  <a:srgbClr val="0070C0"/>
                </a:solidFill>
                <a:latin typeface="Arial" charset="0"/>
              </a:rPr>
              <a:t>bien puede pasarle a usted…</a:t>
            </a:r>
          </a:p>
          <a:p>
            <a:pPr algn="r"/>
            <a:r>
              <a:rPr lang="es-CO" altLang="en-US" b="1" dirty="0" smtClean="0">
                <a:solidFill>
                  <a:srgbClr val="0070C0"/>
                </a:solidFill>
                <a:latin typeface="Arial" charset="0"/>
              </a:rPr>
              <a:t>también </a:t>
            </a:r>
            <a:r>
              <a:rPr lang="es-CO" altLang="en-US" b="1" dirty="0">
                <a:solidFill>
                  <a:srgbClr val="0070C0"/>
                </a:solidFill>
                <a:latin typeface="Arial" charset="0"/>
              </a:rPr>
              <a:t>depende de usted…</a:t>
            </a:r>
          </a:p>
          <a:p>
            <a:r>
              <a:rPr lang="es-CO" altLang="en-US" b="1" dirty="0">
                <a:solidFill>
                  <a:srgbClr val="0070C0"/>
                </a:solidFill>
                <a:latin typeface="Arial" charset="0"/>
              </a:rPr>
              <a:t>m</a:t>
            </a:r>
            <a:r>
              <a:rPr lang="es-CO" altLang="en-US" b="1" dirty="0" smtClean="0">
                <a:solidFill>
                  <a:srgbClr val="0070C0"/>
                </a:solidFill>
                <a:latin typeface="Arial" charset="0"/>
              </a:rPr>
              <a:t>itigar </a:t>
            </a:r>
            <a:r>
              <a:rPr lang="es-CO" altLang="en-US" b="1" dirty="0">
                <a:solidFill>
                  <a:srgbClr val="0070C0"/>
                </a:solidFill>
                <a:latin typeface="Arial" charset="0"/>
              </a:rPr>
              <a:t>el riesgo</a:t>
            </a:r>
            <a:r>
              <a:rPr lang="es-CO" altLang="en-US" b="1" dirty="0" smtClean="0">
                <a:solidFill>
                  <a:srgbClr val="0070C0"/>
                </a:solidFill>
                <a:latin typeface="Arial" charset="0"/>
              </a:rPr>
              <a:t>.</a:t>
            </a:r>
            <a:endParaRPr lang="es-CO" altLang="en-US" b="1" dirty="0">
              <a:solidFill>
                <a:srgbClr val="0070C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06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/>
              <a:t>Riesgo de corrupción</a:t>
            </a:r>
            <a:endParaRPr lang="es-CO" dirty="0"/>
          </a:p>
        </p:txBody>
      </p:sp>
      <p:sp>
        <p:nvSpPr>
          <p:cNvPr id="4" name="4 Título"/>
          <p:cNvSpPr txBox="1">
            <a:spLocks/>
          </p:cNvSpPr>
          <p:nvPr/>
        </p:nvSpPr>
        <p:spPr>
          <a:xfrm>
            <a:off x="685800" y="1341438"/>
            <a:ext cx="7772400" cy="482441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s-CO" altLang="en-US" b="1" dirty="0">
                <a:solidFill>
                  <a:srgbClr val="0070C0"/>
                </a:solidFill>
                <a:latin typeface="Arial" charset="0"/>
              </a:rPr>
              <a:t>¿Qué es la </a:t>
            </a:r>
            <a:r>
              <a:rPr lang="es-CO" altLang="en-US" b="1" dirty="0" smtClean="0">
                <a:solidFill>
                  <a:srgbClr val="0070C0"/>
                </a:solidFill>
                <a:latin typeface="Arial" charset="0"/>
              </a:rPr>
              <a:t>corrupción? 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s-CO" altLang="en-US" sz="3200" dirty="0">
                <a:solidFill>
                  <a:srgbClr val="0070C0"/>
                </a:solidFill>
                <a:latin typeface="Arial" charset="0"/>
              </a:rPr>
              <a:t>Algunas nociones </a:t>
            </a:r>
            <a:r>
              <a:rPr lang="es-CO" altLang="en-US" sz="3200" dirty="0" smtClean="0">
                <a:solidFill>
                  <a:srgbClr val="0070C0"/>
                </a:solidFill>
                <a:latin typeface="Arial" charset="0"/>
              </a:rPr>
              <a:t>básicas</a:t>
            </a:r>
            <a:endParaRPr lang="es-CO" altLang="en-US" b="1" dirty="0" smtClean="0">
              <a:solidFill>
                <a:srgbClr val="0070C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/>
              <a:t>Riesgo de corrupción</a:t>
            </a:r>
            <a:endParaRPr lang="es-CO" dirty="0"/>
          </a:p>
        </p:txBody>
      </p:sp>
      <p:sp>
        <p:nvSpPr>
          <p:cNvPr id="4" name="4 Título"/>
          <p:cNvSpPr txBox="1">
            <a:spLocks/>
          </p:cNvSpPr>
          <p:nvPr/>
        </p:nvSpPr>
        <p:spPr>
          <a:xfrm>
            <a:off x="290264" y="1341438"/>
            <a:ext cx="8458200" cy="482441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s-CO" altLang="en-US" b="1" dirty="0" smtClean="0">
                <a:solidFill>
                  <a:srgbClr val="0070C0"/>
                </a:solidFill>
                <a:latin typeface="Arial" charset="0"/>
              </a:rPr>
              <a:t>El soborno transnacional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s-CO" altLang="en-US" sz="3200" dirty="0" smtClean="0">
                <a:solidFill>
                  <a:srgbClr val="0070C0"/>
                </a:solidFill>
                <a:latin typeface="Arial" charset="0"/>
              </a:rPr>
              <a:t>¿Qué es?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s-CO" altLang="en-US" sz="3200" dirty="0" smtClean="0">
                <a:solidFill>
                  <a:srgbClr val="0070C0"/>
                </a:solidFill>
                <a:latin typeface="Arial" charset="0"/>
              </a:rPr>
              <a:t>Graves consecuencias penales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s-CO" altLang="en-US" sz="3200" dirty="0" smtClean="0">
                <a:solidFill>
                  <a:srgbClr val="0070C0"/>
                </a:solidFill>
                <a:latin typeface="Arial" charset="0"/>
              </a:rPr>
              <a:t>Nueva regulación con sanciones administrativas para personas jurídicas</a:t>
            </a:r>
          </a:p>
        </p:txBody>
      </p:sp>
    </p:spTree>
    <p:extLst>
      <p:ext uri="{BB962C8B-B14F-4D97-AF65-F5344CB8AC3E}">
        <p14:creationId xmlns:p14="http://schemas.microsoft.com/office/powerpoint/2010/main" val="138022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/>
              <a:t>Riesgo de corrupción</a:t>
            </a:r>
            <a:endParaRPr lang="es-CO" dirty="0"/>
          </a:p>
        </p:txBody>
      </p:sp>
      <p:sp>
        <p:nvSpPr>
          <p:cNvPr id="4" name="4 Título"/>
          <p:cNvSpPr txBox="1">
            <a:spLocks/>
          </p:cNvSpPr>
          <p:nvPr/>
        </p:nvSpPr>
        <p:spPr>
          <a:xfrm>
            <a:off x="290264" y="1341438"/>
            <a:ext cx="8458200" cy="482441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s-CO" altLang="en-US" b="1" dirty="0" smtClean="0">
                <a:solidFill>
                  <a:srgbClr val="0070C0"/>
                </a:solidFill>
                <a:latin typeface="Arial" charset="0"/>
              </a:rPr>
              <a:t>El soborno transnacional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s-CO" altLang="en-US" sz="3200" dirty="0" smtClean="0">
                <a:solidFill>
                  <a:srgbClr val="0070C0"/>
                </a:solidFill>
                <a:latin typeface="Arial" charset="0"/>
              </a:rPr>
              <a:t>Graduación de la sanción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s-CO" altLang="en-US" sz="3200" dirty="0" smtClean="0">
                <a:solidFill>
                  <a:srgbClr val="0070C0"/>
                </a:solidFill>
                <a:latin typeface="Arial" charset="0"/>
              </a:rPr>
              <a:t>Adopción de programas de transparencia y ética empresarial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s-CO" sz="3200" dirty="0">
                <a:solidFill>
                  <a:srgbClr val="0070C0"/>
                </a:solidFill>
                <a:latin typeface="Arial" charset="0"/>
              </a:rPr>
              <a:t>¿Quiénes </a:t>
            </a:r>
            <a:r>
              <a:rPr lang="es-CO" sz="3200" dirty="0" smtClean="0">
                <a:solidFill>
                  <a:srgbClr val="0070C0"/>
                </a:solidFill>
                <a:latin typeface="Arial" charset="0"/>
              </a:rPr>
              <a:t>están </a:t>
            </a:r>
            <a:r>
              <a:rPr lang="es-CO" sz="3200" dirty="0">
                <a:solidFill>
                  <a:srgbClr val="0070C0"/>
                </a:solidFill>
                <a:latin typeface="Arial" charset="0"/>
              </a:rPr>
              <a:t>sometidos</a:t>
            </a:r>
            <a:r>
              <a:rPr lang="es-CO" sz="3200" dirty="0" smtClean="0">
                <a:solidFill>
                  <a:srgbClr val="0070C0"/>
                </a:solidFill>
                <a:latin typeface="Arial" charset="0"/>
              </a:rPr>
              <a:t>?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s-CO" altLang="en-US" sz="2400" dirty="0" smtClean="0">
                <a:solidFill>
                  <a:srgbClr val="0070C0"/>
                </a:solidFill>
                <a:latin typeface="Arial" charset="0"/>
              </a:rPr>
              <a:t>Requisitos generales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s-CO" altLang="en-US" sz="2400" dirty="0" smtClean="0">
                <a:solidFill>
                  <a:srgbClr val="0070C0"/>
                </a:solidFill>
                <a:latin typeface="Arial" charset="0"/>
              </a:rPr>
              <a:t>Requisitos por sectores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s-CO" altLang="en-US" sz="3200" dirty="0" smtClean="0">
                <a:solidFill>
                  <a:srgbClr val="0070C0"/>
                </a:solidFill>
                <a:latin typeface="Arial" charset="0"/>
              </a:rPr>
              <a:t>¿Hasta cuándo hay plazo?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s-CO" sz="3200" dirty="0" smtClean="0">
                <a:solidFill>
                  <a:srgbClr val="0070C0"/>
                </a:solidFill>
                <a:latin typeface="Arial" charset="0"/>
              </a:rPr>
              <a:t>Y…¿quiénes no están </a:t>
            </a:r>
            <a:r>
              <a:rPr lang="es-CO" sz="3200" dirty="0">
                <a:solidFill>
                  <a:srgbClr val="0070C0"/>
                </a:solidFill>
                <a:latin typeface="Arial" charset="0"/>
              </a:rPr>
              <a:t>sometidos?</a:t>
            </a:r>
            <a:endParaRPr lang="es-CO" altLang="en-US" sz="3200" dirty="0">
              <a:solidFill>
                <a:srgbClr val="0070C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82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/>
              <a:t>Riesgo de corrupción</a:t>
            </a:r>
          </a:p>
          <a:p>
            <a:endParaRPr lang="es-CO" dirty="0"/>
          </a:p>
        </p:txBody>
      </p:sp>
      <p:sp>
        <p:nvSpPr>
          <p:cNvPr id="4" name="4 Título"/>
          <p:cNvSpPr txBox="1">
            <a:spLocks/>
          </p:cNvSpPr>
          <p:nvPr/>
        </p:nvSpPr>
        <p:spPr>
          <a:xfrm>
            <a:off x="290264" y="1341438"/>
            <a:ext cx="8458200" cy="482441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s-CO" altLang="en-US" b="1" dirty="0" smtClean="0">
                <a:solidFill>
                  <a:srgbClr val="0070C0"/>
                </a:solidFill>
                <a:latin typeface="Arial" charset="0"/>
              </a:rPr>
              <a:t>Nueva circular externa del 26 de julio de 2016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s-CO" altLang="en-US" sz="3200" dirty="0" smtClean="0">
                <a:solidFill>
                  <a:srgbClr val="0070C0"/>
                </a:solidFill>
                <a:latin typeface="Arial" charset="0"/>
              </a:rPr>
              <a:t>Guía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s-CO" altLang="en-US" sz="3200" dirty="0" smtClean="0">
                <a:solidFill>
                  <a:srgbClr val="0070C0"/>
                </a:solidFill>
                <a:latin typeface="Arial" charset="0"/>
              </a:rPr>
              <a:t>Importancia de un buen sistema de cumplimiento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s-CO" altLang="en-US" sz="3200" dirty="0" smtClean="0">
                <a:solidFill>
                  <a:srgbClr val="0070C0"/>
                </a:solidFill>
                <a:latin typeface="Arial" charset="0"/>
              </a:rPr>
              <a:t>Roles y responsabilidades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s-CO" altLang="en-US" sz="3200" dirty="0" smtClean="0">
                <a:solidFill>
                  <a:srgbClr val="0070C0"/>
                </a:solidFill>
                <a:latin typeface="Arial" charset="0"/>
              </a:rPr>
              <a:t>Políticas</a:t>
            </a:r>
            <a:endParaRPr lang="es-CO" altLang="en-US" sz="3200" dirty="0">
              <a:solidFill>
                <a:srgbClr val="0070C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87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167</Words>
  <Application>Microsoft Office PowerPoint</Application>
  <PresentationFormat>Presentación en pantalla (4:3)</PresentationFormat>
  <Paragraphs>35</Paragraphs>
  <Slides>10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MS PGothic</vt:lpstr>
      <vt:lpstr>Arial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LINA MARIA CARO TABARES</cp:lastModifiedBy>
  <cp:revision>15</cp:revision>
  <dcterms:created xsi:type="dcterms:W3CDTF">2013-04-30T20:23:16Z</dcterms:created>
  <dcterms:modified xsi:type="dcterms:W3CDTF">2016-09-12T14:09:17Z</dcterms:modified>
</cp:coreProperties>
</file>